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p:cViewPr varScale="1">
        <p:scale>
          <a:sx n="106" d="100"/>
          <a:sy n="106" d="100"/>
        </p:scale>
        <p:origin x="1800" y="1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016239" cy="1361674"/>
          </a:xfrm>
          <a:prstGeom prst="rect">
            <a:avLst/>
          </a:prstGeom>
        </p:spPr>
      </p:pic>
      <p:pic>
        <p:nvPicPr>
          <p:cNvPr id="17" name="bg object 17"/>
          <p:cNvPicPr/>
          <p:nvPr/>
        </p:nvPicPr>
        <p:blipFill>
          <a:blip r:embed="rId3" cstate="print"/>
          <a:stretch>
            <a:fillRect/>
          </a:stretch>
        </p:blipFill>
        <p:spPr>
          <a:xfrm>
            <a:off x="0" y="0"/>
            <a:ext cx="9144000" cy="1239012"/>
          </a:xfrm>
          <a:prstGeom prst="rect">
            <a:avLst/>
          </a:prstGeom>
        </p:spPr>
      </p:pic>
      <p:pic>
        <p:nvPicPr>
          <p:cNvPr id="18" name="bg object 18"/>
          <p:cNvPicPr/>
          <p:nvPr/>
        </p:nvPicPr>
        <p:blipFill>
          <a:blip r:embed="rId4" cstate="print"/>
          <a:stretch>
            <a:fillRect/>
          </a:stretch>
        </p:blipFill>
        <p:spPr>
          <a:xfrm>
            <a:off x="0" y="6368796"/>
            <a:ext cx="9144000" cy="489204"/>
          </a:xfrm>
          <a:prstGeom prst="rect">
            <a:avLst/>
          </a:prstGeom>
        </p:spPr>
      </p:pic>
      <p:sp>
        <p:nvSpPr>
          <p:cNvPr id="2" name="Holder 2"/>
          <p:cNvSpPr>
            <a:spLocks noGrp="1"/>
          </p:cNvSpPr>
          <p:nvPr>
            <p:ph type="ctrTitle"/>
          </p:nvPr>
        </p:nvSpPr>
        <p:spPr>
          <a:xfrm>
            <a:off x="366471" y="1237868"/>
            <a:ext cx="8411057" cy="45211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016239" cy="1361674"/>
          </a:xfrm>
          <a:prstGeom prst="rect">
            <a:avLst/>
          </a:prstGeom>
        </p:spPr>
      </p:pic>
      <p:pic>
        <p:nvPicPr>
          <p:cNvPr id="17" name="bg object 17"/>
          <p:cNvPicPr/>
          <p:nvPr/>
        </p:nvPicPr>
        <p:blipFill>
          <a:blip r:embed="rId3" cstate="print"/>
          <a:stretch>
            <a:fillRect/>
          </a:stretch>
        </p:blipFill>
        <p:spPr>
          <a:xfrm>
            <a:off x="0" y="0"/>
            <a:ext cx="9144000" cy="1239012"/>
          </a:xfrm>
          <a:prstGeom prst="rect">
            <a:avLst/>
          </a:prstGeom>
        </p:spPr>
      </p:pic>
      <p:pic>
        <p:nvPicPr>
          <p:cNvPr id="18" name="bg object 18"/>
          <p:cNvPicPr/>
          <p:nvPr/>
        </p:nvPicPr>
        <p:blipFill>
          <a:blip r:embed="rId4" cstate="print"/>
          <a:stretch>
            <a:fillRect/>
          </a:stretch>
        </p:blipFill>
        <p:spPr>
          <a:xfrm>
            <a:off x="0" y="6368796"/>
            <a:ext cx="9144000" cy="489204"/>
          </a:xfrm>
          <a:prstGeom prst="rect">
            <a:avLst/>
          </a:prstGeom>
        </p:spPr>
      </p:pic>
      <p:pic>
        <p:nvPicPr>
          <p:cNvPr id="19" name="bg object 19"/>
          <p:cNvPicPr/>
          <p:nvPr/>
        </p:nvPicPr>
        <p:blipFill>
          <a:blip r:embed="rId5" cstate="print"/>
          <a:stretch>
            <a:fillRect/>
          </a:stretch>
        </p:blipFill>
        <p:spPr>
          <a:xfrm>
            <a:off x="7491983" y="6458710"/>
            <a:ext cx="1453896" cy="307848"/>
          </a:xfrm>
          <a:prstGeom prst="rect">
            <a:avLst/>
          </a:prstGeom>
        </p:spPr>
      </p:pic>
      <p:pic>
        <p:nvPicPr>
          <p:cNvPr id="20" name="bg object 20"/>
          <p:cNvPicPr/>
          <p:nvPr/>
        </p:nvPicPr>
        <p:blipFill>
          <a:blip r:embed="rId6" cstate="print"/>
          <a:stretch>
            <a:fillRect/>
          </a:stretch>
        </p:blipFill>
        <p:spPr>
          <a:xfrm>
            <a:off x="0" y="0"/>
            <a:ext cx="1764791" cy="1434084"/>
          </a:xfrm>
          <a:prstGeom prst="rect">
            <a:avLst/>
          </a:prstGeom>
        </p:spPr>
      </p:pic>
      <p:pic>
        <p:nvPicPr>
          <p:cNvPr id="21" name="bg object 21"/>
          <p:cNvPicPr/>
          <p:nvPr/>
        </p:nvPicPr>
        <p:blipFill>
          <a:blip r:embed="rId7" cstate="print"/>
          <a:stretch>
            <a:fillRect/>
          </a:stretch>
        </p:blipFill>
        <p:spPr>
          <a:xfrm>
            <a:off x="3134867" y="230124"/>
            <a:ext cx="2449068" cy="780288"/>
          </a:xfrm>
          <a:prstGeom prst="rect">
            <a:avLst/>
          </a:prstGeom>
        </p:spPr>
      </p:pic>
      <p:sp>
        <p:nvSpPr>
          <p:cNvPr id="2" name="Holder 2"/>
          <p:cNvSpPr>
            <a:spLocks noGrp="1"/>
          </p:cNvSpPr>
          <p:nvPr>
            <p:ph type="title"/>
          </p:nvPr>
        </p:nvSpPr>
        <p:spPr/>
        <p:txBody>
          <a:bodyPr lIns="0" tIns="0" rIns="0" bIns="0"/>
          <a:lstStyle>
            <a:lvl1pPr>
              <a:defRPr sz="6000" b="0" i="0">
                <a:solidFill>
                  <a:srgbClr val="565655"/>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rgbClr val="565655"/>
                </a:solidFill>
                <a:latin typeface="Arial MT"/>
                <a:cs typeface="Arial MT"/>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016239" cy="1361674"/>
          </a:xfrm>
          <a:prstGeom prst="rect">
            <a:avLst/>
          </a:prstGeom>
        </p:spPr>
      </p:pic>
      <p:pic>
        <p:nvPicPr>
          <p:cNvPr id="17" name="bg object 17"/>
          <p:cNvPicPr/>
          <p:nvPr/>
        </p:nvPicPr>
        <p:blipFill>
          <a:blip r:embed="rId3" cstate="print"/>
          <a:stretch>
            <a:fillRect/>
          </a:stretch>
        </p:blipFill>
        <p:spPr>
          <a:xfrm>
            <a:off x="0" y="0"/>
            <a:ext cx="9144000" cy="1239012"/>
          </a:xfrm>
          <a:prstGeom prst="rect">
            <a:avLst/>
          </a:prstGeom>
        </p:spPr>
      </p:pic>
      <p:pic>
        <p:nvPicPr>
          <p:cNvPr id="18" name="bg object 18"/>
          <p:cNvPicPr/>
          <p:nvPr/>
        </p:nvPicPr>
        <p:blipFill>
          <a:blip r:embed="rId4" cstate="print"/>
          <a:stretch>
            <a:fillRect/>
          </a:stretch>
        </p:blipFill>
        <p:spPr>
          <a:xfrm>
            <a:off x="0" y="6368795"/>
            <a:ext cx="9144000" cy="489204"/>
          </a:xfrm>
          <a:prstGeom prst="rect">
            <a:avLst/>
          </a:prstGeom>
        </p:spPr>
      </p:pic>
      <p:sp>
        <p:nvSpPr>
          <p:cNvPr id="2" name="Holder 2"/>
          <p:cNvSpPr>
            <a:spLocks noGrp="1"/>
          </p:cNvSpPr>
          <p:nvPr>
            <p:ph type="title"/>
          </p:nvPr>
        </p:nvSpPr>
        <p:spPr/>
        <p:txBody>
          <a:bodyPr lIns="0" tIns="0" rIns="0" bIns="0"/>
          <a:lstStyle>
            <a:lvl1pPr>
              <a:defRPr sz="6000" b="0" i="0">
                <a:solidFill>
                  <a:srgbClr val="565655"/>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9016239" cy="1361674"/>
          </a:xfrm>
          <a:prstGeom prst="rect">
            <a:avLst/>
          </a:prstGeom>
        </p:spPr>
      </p:pic>
      <p:pic>
        <p:nvPicPr>
          <p:cNvPr id="17" name="bg object 17"/>
          <p:cNvPicPr/>
          <p:nvPr/>
        </p:nvPicPr>
        <p:blipFill>
          <a:blip r:embed="rId8" cstate="print"/>
          <a:stretch>
            <a:fillRect/>
          </a:stretch>
        </p:blipFill>
        <p:spPr>
          <a:xfrm>
            <a:off x="0" y="0"/>
            <a:ext cx="9144000" cy="1239012"/>
          </a:xfrm>
          <a:prstGeom prst="rect">
            <a:avLst/>
          </a:prstGeom>
        </p:spPr>
      </p:pic>
      <p:pic>
        <p:nvPicPr>
          <p:cNvPr id="18" name="bg object 18"/>
          <p:cNvPicPr/>
          <p:nvPr/>
        </p:nvPicPr>
        <p:blipFill>
          <a:blip r:embed="rId9" cstate="print"/>
          <a:stretch>
            <a:fillRect/>
          </a:stretch>
        </p:blipFill>
        <p:spPr>
          <a:xfrm>
            <a:off x="0" y="6368796"/>
            <a:ext cx="9144000" cy="489204"/>
          </a:xfrm>
          <a:prstGeom prst="rect">
            <a:avLst/>
          </a:prstGeom>
        </p:spPr>
      </p:pic>
      <p:pic>
        <p:nvPicPr>
          <p:cNvPr id="19" name="bg object 19"/>
          <p:cNvPicPr/>
          <p:nvPr/>
        </p:nvPicPr>
        <p:blipFill>
          <a:blip r:embed="rId10" cstate="print"/>
          <a:stretch>
            <a:fillRect/>
          </a:stretch>
        </p:blipFill>
        <p:spPr>
          <a:xfrm>
            <a:off x="7491983" y="6458710"/>
            <a:ext cx="1453896" cy="307848"/>
          </a:xfrm>
          <a:prstGeom prst="rect">
            <a:avLst/>
          </a:prstGeom>
        </p:spPr>
      </p:pic>
      <p:sp>
        <p:nvSpPr>
          <p:cNvPr id="2" name="Holder 2"/>
          <p:cNvSpPr>
            <a:spLocks noGrp="1"/>
          </p:cNvSpPr>
          <p:nvPr>
            <p:ph type="title"/>
          </p:nvPr>
        </p:nvSpPr>
        <p:spPr>
          <a:xfrm>
            <a:off x="2762122" y="3281883"/>
            <a:ext cx="3619754" cy="940435"/>
          </a:xfrm>
          <a:prstGeom prst="rect">
            <a:avLst/>
          </a:prstGeom>
        </p:spPr>
        <p:txBody>
          <a:bodyPr wrap="square" lIns="0" tIns="0" rIns="0" bIns="0">
            <a:spAutoFit/>
          </a:bodyPr>
          <a:lstStyle>
            <a:lvl1pPr>
              <a:defRPr sz="6000" b="0" i="0">
                <a:solidFill>
                  <a:srgbClr val="565655"/>
                </a:solidFill>
                <a:latin typeface="Arial MT"/>
                <a:cs typeface="Arial MT"/>
              </a:defRPr>
            </a:lvl1pPr>
          </a:lstStyle>
          <a:p>
            <a:endParaRPr/>
          </a:p>
        </p:txBody>
      </p:sp>
      <p:sp>
        <p:nvSpPr>
          <p:cNvPr id="3" name="Holder 3"/>
          <p:cNvSpPr>
            <a:spLocks noGrp="1"/>
          </p:cNvSpPr>
          <p:nvPr>
            <p:ph type="body" idx="1"/>
          </p:nvPr>
        </p:nvSpPr>
        <p:spPr>
          <a:xfrm>
            <a:off x="1928367" y="3101720"/>
            <a:ext cx="4743450" cy="288162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170179" y="6541119"/>
            <a:ext cx="2394585" cy="180340"/>
          </a:xfrm>
          <a:prstGeom prst="rect">
            <a:avLst/>
          </a:prstGeom>
        </p:spPr>
        <p:txBody>
          <a:bodyPr wrap="square" lIns="0" tIns="0" rIns="0" bIns="0">
            <a:spAutoFit/>
          </a:bodyPr>
          <a:lstStyle>
            <a:lvl1pPr>
              <a:defRPr sz="1200" b="0" i="1">
                <a:solidFill>
                  <a:srgbClr val="565655"/>
                </a:solidFill>
                <a:latin typeface="Palatino Linotype"/>
                <a:cs typeface="Palatino Linotype"/>
              </a:defRPr>
            </a:lvl1p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11/17/22</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1.jp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4.jp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3.jpg"/><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4.jpg"/><Relationship Id="rId4" Type="http://schemas.openxmlformats.org/officeDocument/2006/relationships/image" Target="../media/image4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hyperlink" Target="https://www.youtube.com/watch?v=F2YuU0872vE" TargetMode="External"/><Relationship Id="rId2"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6" name="object 6"/>
            <p:cNvPicPr/>
            <p:nvPr/>
          </p:nvPicPr>
          <p:blipFill>
            <a:blip r:embed="rId3" cstate="print"/>
            <a:stretch>
              <a:fillRect/>
            </a:stretch>
          </p:blipFill>
          <p:spPr>
            <a:xfrm>
              <a:off x="0" y="6368796"/>
              <a:ext cx="9144000" cy="489204"/>
            </a:xfrm>
            <a:prstGeom prst="rect">
              <a:avLst/>
            </a:prstGeom>
          </p:spPr>
        </p:pic>
        <p:pic>
          <p:nvPicPr>
            <p:cNvPr id="7" name="object 7"/>
            <p:cNvPicPr/>
            <p:nvPr/>
          </p:nvPicPr>
          <p:blipFill>
            <a:blip r:embed="rId4" cstate="print"/>
            <a:stretch>
              <a:fillRect/>
            </a:stretch>
          </p:blipFill>
          <p:spPr>
            <a:xfrm>
              <a:off x="1993232" y="1161288"/>
              <a:ext cx="4788568" cy="1581912"/>
            </a:xfrm>
            <a:prstGeom prst="rect">
              <a:avLst/>
            </a:prstGeom>
          </p:spPr>
        </p:pic>
      </p:grpSp>
      <p:sp>
        <p:nvSpPr>
          <p:cNvPr id="8" name="object 8"/>
          <p:cNvSpPr txBox="1"/>
          <p:nvPr/>
        </p:nvSpPr>
        <p:spPr>
          <a:xfrm>
            <a:off x="1993232" y="3581400"/>
            <a:ext cx="5334000" cy="914866"/>
          </a:xfrm>
          <a:prstGeom prst="rect">
            <a:avLst/>
          </a:prstGeom>
        </p:spPr>
        <p:txBody>
          <a:bodyPr vert="horz" wrap="square" lIns="0" tIns="12065" rIns="0" bIns="0" rtlCol="0">
            <a:spAutoFit/>
          </a:bodyPr>
          <a:lstStyle/>
          <a:p>
            <a:pPr marL="1079500" marR="5080" indent="-1066800" algn="ctr">
              <a:lnSpc>
                <a:spcPct val="124600"/>
              </a:lnSpc>
              <a:spcBef>
                <a:spcPts val="95"/>
              </a:spcBef>
            </a:pPr>
            <a:r>
              <a:rPr lang="tr-TR" sz="2400" b="1" i="1" dirty="0" err="1">
                <a:solidFill>
                  <a:srgbClr val="565655"/>
                </a:solidFill>
                <a:latin typeface="Palatino Linotype"/>
                <a:cs typeface="Palatino Linotype"/>
              </a:rPr>
              <a:t>Vaginal</a:t>
            </a:r>
            <a:r>
              <a:rPr lang="tr-TR" sz="2400" b="1" i="1" dirty="0">
                <a:solidFill>
                  <a:srgbClr val="565655"/>
                </a:solidFill>
                <a:latin typeface="Palatino Linotype"/>
                <a:cs typeface="Palatino Linotype"/>
              </a:rPr>
              <a:t> rahatsızlıklara</a:t>
            </a:r>
            <a:r>
              <a:rPr lang="tr-TR" sz="2400" dirty="0">
                <a:solidFill>
                  <a:srgbClr val="565655"/>
                </a:solidFill>
                <a:latin typeface="Palatino Linotype"/>
                <a:cs typeface="Palatino Linotype"/>
              </a:rPr>
              <a:t> </a:t>
            </a:r>
          </a:p>
          <a:p>
            <a:pPr marL="1079500" marR="5080" indent="-1066800" algn="ctr">
              <a:lnSpc>
                <a:spcPct val="124600"/>
              </a:lnSpc>
              <a:spcBef>
                <a:spcPts val="95"/>
              </a:spcBef>
            </a:pPr>
            <a:r>
              <a:rPr lang="tr-TR" sz="2400" dirty="0">
                <a:solidFill>
                  <a:srgbClr val="565655"/>
                </a:solidFill>
                <a:latin typeface="Palatino Linotype"/>
                <a:cs typeface="Palatino Linotype"/>
              </a:rPr>
              <a:t>Dual (çift) etkili lazer tedavisi</a:t>
            </a:r>
            <a:endParaRPr sz="2400" dirty="0">
              <a:latin typeface="Palatino Linotype"/>
              <a:cs typeface="Palatino Linotype"/>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764791" cy="1434084"/>
          </a:xfrm>
          <a:prstGeom prst="rect">
            <a:avLst/>
          </a:prstGeom>
        </p:spPr>
      </p:pic>
      <p:pic>
        <p:nvPicPr>
          <p:cNvPr id="3" name="object 3"/>
          <p:cNvPicPr/>
          <p:nvPr/>
        </p:nvPicPr>
        <p:blipFill>
          <a:blip r:embed="rId3" cstate="print"/>
          <a:stretch>
            <a:fillRect/>
          </a:stretch>
        </p:blipFill>
        <p:spPr>
          <a:xfrm>
            <a:off x="3134867" y="230124"/>
            <a:ext cx="2449068" cy="780288"/>
          </a:xfrm>
          <a:prstGeom prst="rect">
            <a:avLst/>
          </a:prstGeom>
        </p:spPr>
      </p:pic>
      <p:sp>
        <p:nvSpPr>
          <p:cNvPr id="4" name="object 4"/>
          <p:cNvSpPr txBox="1"/>
          <p:nvPr/>
        </p:nvSpPr>
        <p:spPr>
          <a:xfrm>
            <a:off x="304800" y="1627378"/>
            <a:ext cx="5562600" cy="3847207"/>
          </a:xfrm>
          <a:prstGeom prst="rect">
            <a:avLst/>
          </a:prstGeom>
        </p:spPr>
        <p:txBody>
          <a:bodyPr vert="horz" wrap="square" lIns="0" tIns="149860" rIns="0" bIns="0" rtlCol="0">
            <a:spAutoFit/>
          </a:bodyPr>
          <a:lstStyle/>
          <a:p>
            <a:pPr marL="12700" marR="807720">
              <a:lnSpc>
                <a:spcPct val="150000"/>
              </a:lnSpc>
            </a:pPr>
            <a:r>
              <a:rPr lang="tr-TR" b="1" spc="-5" dirty="0" err="1">
                <a:solidFill>
                  <a:srgbClr val="565655"/>
                </a:solidFill>
                <a:latin typeface="Palatino Linotype"/>
                <a:cs typeface="Palatino Linotype"/>
              </a:rPr>
              <a:t>Vaginal</a:t>
            </a:r>
            <a:r>
              <a:rPr lang="tr-TR" b="1" spc="-5" dirty="0">
                <a:solidFill>
                  <a:srgbClr val="565655"/>
                </a:solidFill>
                <a:latin typeface="Palatino Linotype"/>
                <a:cs typeface="Palatino Linotype"/>
              </a:rPr>
              <a:t> </a:t>
            </a:r>
            <a:r>
              <a:rPr lang="tr-TR" b="1" spc="-5" dirty="0" err="1">
                <a:solidFill>
                  <a:srgbClr val="565655"/>
                </a:solidFill>
                <a:latin typeface="Palatino Linotype"/>
                <a:cs typeface="Palatino Linotype"/>
              </a:rPr>
              <a:t>atrofi</a:t>
            </a:r>
            <a:r>
              <a:rPr lang="tr-TR" b="1" spc="-5" dirty="0">
                <a:solidFill>
                  <a:srgbClr val="565655"/>
                </a:solidFill>
                <a:latin typeface="Palatino Linotype"/>
                <a:cs typeface="Palatino Linotype"/>
              </a:rPr>
              <a:t> </a:t>
            </a:r>
            <a:r>
              <a:rPr lang="tr-TR" spc="-5" dirty="0">
                <a:solidFill>
                  <a:srgbClr val="565655"/>
                </a:solidFill>
                <a:latin typeface="Palatino Linotype"/>
                <a:cs typeface="Palatino Linotype"/>
              </a:rPr>
              <a:t>tedavisinde ve </a:t>
            </a:r>
            <a:r>
              <a:rPr lang="tr-TR" spc="-5" dirty="0" err="1">
                <a:solidFill>
                  <a:srgbClr val="565655"/>
                </a:solidFill>
                <a:latin typeface="Palatino Linotype"/>
                <a:cs typeface="Palatino Linotype"/>
              </a:rPr>
              <a:t>v</a:t>
            </a:r>
            <a:r>
              <a:rPr lang="tr-TR" b="1" spc="-5" dirty="0" err="1">
                <a:solidFill>
                  <a:srgbClr val="565655"/>
                </a:solidFill>
                <a:latin typeface="Palatino Linotype"/>
                <a:cs typeface="Palatino Linotype"/>
              </a:rPr>
              <a:t>ulvar</a:t>
            </a:r>
            <a:r>
              <a:rPr lang="tr-TR" b="1" spc="-5" dirty="0">
                <a:solidFill>
                  <a:srgbClr val="565655"/>
                </a:solidFill>
                <a:latin typeface="Palatino Linotype"/>
                <a:cs typeface="Palatino Linotype"/>
              </a:rPr>
              <a:t> yüzeyin yenilenmesinde</a:t>
            </a:r>
            <a:r>
              <a:rPr lang="tr-TR" spc="-5" dirty="0">
                <a:solidFill>
                  <a:srgbClr val="565655"/>
                </a:solidFill>
                <a:latin typeface="Palatino Linotype"/>
                <a:cs typeface="Palatino Linotype"/>
              </a:rPr>
              <a:t> yeni </a:t>
            </a:r>
            <a:r>
              <a:rPr lang="tr-TR" spc="-5" dirty="0" err="1">
                <a:solidFill>
                  <a:srgbClr val="565655"/>
                </a:solidFill>
                <a:latin typeface="Palatino Linotype"/>
                <a:cs typeface="Palatino Linotype"/>
              </a:rPr>
              <a:t>Hibrit</a:t>
            </a:r>
            <a:r>
              <a:rPr lang="tr-TR" spc="-5" dirty="0">
                <a:solidFill>
                  <a:srgbClr val="565655"/>
                </a:solidFill>
                <a:latin typeface="Palatino Linotype"/>
                <a:cs typeface="Palatino Linotype"/>
              </a:rPr>
              <a:t> </a:t>
            </a:r>
            <a:r>
              <a:rPr lang="tr-TR" spc="-5" dirty="0" err="1">
                <a:solidFill>
                  <a:srgbClr val="565655"/>
                </a:solidFill>
                <a:latin typeface="Palatino Linotype"/>
                <a:cs typeface="Palatino Linotype"/>
              </a:rPr>
              <a:t>Fraksiyonel</a:t>
            </a:r>
            <a:r>
              <a:rPr lang="tr-TR" spc="-5" dirty="0">
                <a:solidFill>
                  <a:srgbClr val="565655"/>
                </a:solidFill>
                <a:latin typeface="Palatino Linotype"/>
                <a:cs typeface="Palatino Linotype"/>
              </a:rPr>
              <a:t> (ablatif ve </a:t>
            </a:r>
            <a:r>
              <a:rPr lang="tr-TR" spc="-5" dirty="0" err="1">
                <a:solidFill>
                  <a:srgbClr val="565655"/>
                </a:solidFill>
                <a:latin typeface="Palatino Linotype"/>
                <a:cs typeface="Palatino Linotype"/>
              </a:rPr>
              <a:t>non</a:t>
            </a:r>
            <a:r>
              <a:rPr lang="tr-TR" spc="-5" dirty="0">
                <a:solidFill>
                  <a:srgbClr val="565655"/>
                </a:solidFill>
                <a:latin typeface="Palatino Linotype"/>
                <a:cs typeface="Palatino Linotype"/>
              </a:rPr>
              <a:t>-ablatif) lazer sistemi </a:t>
            </a:r>
            <a:endParaRPr sz="1800" dirty="0">
              <a:latin typeface="Palatino Linotype"/>
              <a:cs typeface="Palatino Linotype"/>
            </a:endParaRPr>
          </a:p>
          <a:p>
            <a:pPr>
              <a:lnSpc>
                <a:spcPct val="100000"/>
              </a:lnSpc>
            </a:pPr>
            <a:endParaRPr sz="1800" dirty="0">
              <a:latin typeface="Palatino Linotype"/>
              <a:cs typeface="Palatino Linotype"/>
            </a:endParaRPr>
          </a:p>
          <a:p>
            <a:pPr>
              <a:lnSpc>
                <a:spcPct val="100000"/>
              </a:lnSpc>
            </a:pPr>
            <a:endParaRPr sz="1650" dirty="0">
              <a:latin typeface="Palatino Linotype"/>
              <a:cs typeface="Palatino Linotype"/>
            </a:endParaRPr>
          </a:p>
          <a:p>
            <a:pPr marL="12700">
              <a:lnSpc>
                <a:spcPct val="100000"/>
              </a:lnSpc>
              <a:spcBef>
                <a:spcPts val="5"/>
              </a:spcBef>
            </a:pPr>
            <a:r>
              <a:rPr sz="1800" u="sng" spc="-25" dirty="0" err="1">
                <a:solidFill>
                  <a:srgbClr val="565655"/>
                </a:solidFill>
                <a:latin typeface="Palatino Linotype"/>
                <a:cs typeface="Palatino Linotype"/>
              </a:rPr>
              <a:t>Va</a:t>
            </a:r>
            <a:r>
              <a:rPr lang="tr-TR" sz="1800" u="sng" spc="-25" dirty="0" err="1">
                <a:solidFill>
                  <a:srgbClr val="565655"/>
                </a:solidFill>
                <a:latin typeface="Palatino Linotype"/>
                <a:cs typeface="Palatino Linotype"/>
              </a:rPr>
              <a:t>jinal</a:t>
            </a:r>
            <a:r>
              <a:rPr lang="tr-TR" sz="1800" u="sng" spc="-25" dirty="0">
                <a:solidFill>
                  <a:srgbClr val="565655"/>
                </a:solidFill>
                <a:latin typeface="Palatino Linotype"/>
                <a:cs typeface="Palatino Linotype"/>
              </a:rPr>
              <a:t> </a:t>
            </a:r>
            <a:r>
              <a:rPr lang="tr-TR" sz="1800" u="sng" spc="-25" dirty="0" err="1">
                <a:solidFill>
                  <a:srgbClr val="565655"/>
                </a:solidFill>
                <a:latin typeface="Palatino Linotype"/>
                <a:cs typeface="Palatino Linotype"/>
              </a:rPr>
              <a:t>atrofi</a:t>
            </a:r>
            <a:r>
              <a:rPr lang="tr-TR" sz="1800" u="sng" spc="-25" dirty="0">
                <a:solidFill>
                  <a:srgbClr val="565655"/>
                </a:solidFill>
                <a:latin typeface="Palatino Linotype"/>
                <a:cs typeface="Palatino Linotype"/>
              </a:rPr>
              <a:t> semptomları</a:t>
            </a:r>
            <a:r>
              <a:rPr sz="1800" u="sng" spc="-5" dirty="0">
                <a:solidFill>
                  <a:srgbClr val="565655"/>
                </a:solidFill>
                <a:latin typeface="Palatino Linotype"/>
                <a:cs typeface="Palatino Linotype"/>
              </a:rPr>
              <a:t>:</a:t>
            </a:r>
            <a:endParaRPr sz="1800" u="sng" dirty="0">
              <a:latin typeface="Palatino Linotype"/>
              <a:cs typeface="Palatino Linotype"/>
            </a:endParaRPr>
          </a:p>
          <a:p>
            <a:pPr marL="355600" indent="-342900">
              <a:lnSpc>
                <a:spcPct val="100000"/>
              </a:lnSpc>
              <a:spcBef>
                <a:spcPts val="430"/>
              </a:spcBef>
              <a:buFont typeface="Arial MT"/>
              <a:buChar char="•"/>
              <a:tabLst>
                <a:tab pos="354965" algn="l"/>
                <a:tab pos="355600" algn="l"/>
              </a:tabLst>
            </a:pPr>
            <a:r>
              <a:rPr sz="1800" spc="-25" dirty="0" err="1">
                <a:solidFill>
                  <a:srgbClr val="565655"/>
                </a:solidFill>
                <a:latin typeface="Palatino Linotype"/>
                <a:cs typeface="Palatino Linotype"/>
              </a:rPr>
              <a:t>Va</a:t>
            </a:r>
            <a:r>
              <a:rPr lang="tr-TR" sz="1800" spc="-25" dirty="0">
                <a:solidFill>
                  <a:srgbClr val="565655"/>
                </a:solidFill>
                <a:latin typeface="Palatino Linotype"/>
                <a:cs typeface="Palatino Linotype"/>
              </a:rPr>
              <a:t>j</a:t>
            </a:r>
            <a:r>
              <a:rPr sz="1800" spc="-25" dirty="0" err="1">
                <a:solidFill>
                  <a:srgbClr val="565655"/>
                </a:solidFill>
                <a:latin typeface="Palatino Linotype"/>
                <a:cs typeface="Palatino Linotype"/>
              </a:rPr>
              <a:t>inal</a:t>
            </a:r>
            <a:r>
              <a:rPr sz="1800" spc="-20" dirty="0">
                <a:solidFill>
                  <a:srgbClr val="565655"/>
                </a:solidFill>
                <a:latin typeface="Palatino Linotype"/>
                <a:cs typeface="Palatino Linotype"/>
              </a:rPr>
              <a:t> </a:t>
            </a:r>
            <a:r>
              <a:rPr lang="tr-TR" spc="-5" dirty="0">
                <a:solidFill>
                  <a:srgbClr val="565655"/>
                </a:solidFill>
                <a:latin typeface="Palatino Linotype"/>
                <a:cs typeface="Palatino Linotype"/>
              </a:rPr>
              <a:t>kuruluk</a:t>
            </a:r>
            <a:endParaRPr sz="1800" dirty="0">
              <a:latin typeface="Palatino Linotype"/>
              <a:cs typeface="Palatino Linotype"/>
            </a:endParaRPr>
          </a:p>
          <a:p>
            <a:pPr marL="355600" indent="-342900">
              <a:lnSpc>
                <a:spcPct val="100000"/>
              </a:lnSpc>
              <a:spcBef>
                <a:spcPts val="434"/>
              </a:spcBef>
              <a:buFont typeface="Arial MT"/>
              <a:buChar char="•"/>
              <a:tabLst>
                <a:tab pos="354965" algn="l"/>
                <a:tab pos="355600" algn="l"/>
              </a:tabLst>
            </a:pPr>
            <a:r>
              <a:rPr sz="1800" spc="-25" dirty="0">
                <a:solidFill>
                  <a:srgbClr val="565655"/>
                </a:solidFill>
                <a:latin typeface="Palatino Linotype"/>
                <a:cs typeface="Palatino Linotype"/>
              </a:rPr>
              <a:t>Vaginal</a:t>
            </a:r>
            <a:r>
              <a:rPr sz="1800" spc="-35" dirty="0">
                <a:solidFill>
                  <a:srgbClr val="565655"/>
                </a:solidFill>
                <a:latin typeface="Palatino Linotype"/>
                <a:cs typeface="Palatino Linotype"/>
              </a:rPr>
              <a:t> </a:t>
            </a:r>
            <a:r>
              <a:rPr lang="tr-TR" spc="-35" dirty="0">
                <a:solidFill>
                  <a:srgbClr val="565655"/>
                </a:solidFill>
                <a:latin typeface="Palatino Linotype"/>
                <a:cs typeface="Palatino Linotype"/>
              </a:rPr>
              <a:t>kaşıntı</a:t>
            </a:r>
            <a:endParaRPr sz="1800" dirty="0">
              <a:latin typeface="Palatino Linotype"/>
              <a:cs typeface="Palatino Linotype"/>
            </a:endParaRPr>
          </a:p>
          <a:p>
            <a:pPr marL="355600" indent="-342900">
              <a:lnSpc>
                <a:spcPct val="100000"/>
              </a:lnSpc>
              <a:spcBef>
                <a:spcPts val="430"/>
              </a:spcBef>
              <a:buFont typeface="Arial MT"/>
              <a:buChar char="•"/>
              <a:tabLst>
                <a:tab pos="354965" algn="l"/>
                <a:tab pos="355600" algn="l"/>
              </a:tabLst>
            </a:pPr>
            <a:r>
              <a:rPr lang="tr-TR" sz="1800" spc="-5" dirty="0">
                <a:solidFill>
                  <a:srgbClr val="565655"/>
                </a:solidFill>
                <a:latin typeface="Palatino Linotype"/>
                <a:cs typeface="Palatino Linotype"/>
              </a:rPr>
              <a:t>Cinsel ilişki sırasında ağrı</a:t>
            </a:r>
            <a:endParaRPr sz="1800" dirty="0">
              <a:latin typeface="Palatino Linotype"/>
              <a:cs typeface="Palatino Linotype"/>
            </a:endParaRPr>
          </a:p>
          <a:p>
            <a:pPr marL="355600" indent="-342900">
              <a:lnSpc>
                <a:spcPct val="100000"/>
              </a:lnSpc>
              <a:spcBef>
                <a:spcPts val="434"/>
              </a:spcBef>
              <a:buFont typeface="Arial MT"/>
              <a:buChar char="•"/>
              <a:tabLst>
                <a:tab pos="354965" algn="l"/>
                <a:tab pos="355600" algn="l"/>
              </a:tabLst>
            </a:pPr>
            <a:r>
              <a:rPr sz="1800" spc="-25" dirty="0" err="1">
                <a:solidFill>
                  <a:srgbClr val="565655"/>
                </a:solidFill>
                <a:latin typeface="Palatino Linotype"/>
                <a:cs typeface="Palatino Linotype"/>
              </a:rPr>
              <a:t>Va</a:t>
            </a:r>
            <a:r>
              <a:rPr lang="tr-TR" sz="1800" spc="-25" dirty="0">
                <a:solidFill>
                  <a:srgbClr val="565655"/>
                </a:solidFill>
                <a:latin typeface="Palatino Linotype"/>
                <a:cs typeface="Palatino Linotype"/>
              </a:rPr>
              <a:t>j</a:t>
            </a:r>
            <a:r>
              <a:rPr sz="1800" spc="-25" dirty="0" err="1">
                <a:solidFill>
                  <a:srgbClr val="565655"/>
                </a:solidFill>
                <a:latin typeface="Palatino Linotype"/>
                <a:cs typeface="Palatino Linotype"/>
              </a:rPr>
              <a:t>inal</a:t>
            </a:r>
            <a:r>
              <a:rPr sz="1800" spc="-35" dirty="0">
                <a:solidFill>
                  <a:srgbClr val="565655"/>
                </a:solidFill>
                <a:latin typeface="Palatino Linotype"/>
                <a:cs typeface="Palatino Linotype"/>
              </a:rPr>
              <a:t> </a:t>
            </a:r>
            <a:r>
              <a:rPr lang="tr-TR" sz="1800" dirty="0">
                <a:solidFill>
                  <a:srgbClr val="565655"/>
                </a:solidFill>
                <a:latin typeface="Palatino Linotype"/>
                <a:cs typeface="Palatino Linotype"/>
              </a:rPr>
              <a:t>gevşeklik</a:t>
            </a:r>
          </a:p>
          <a:p>
            <a:pPr marL="355600" indent="-342900">
              <a:lnSpc>
                <a:spcPct val="100000"/>
              </a:lnSpc>
              <a:spcBef>
                <a:spcPts val="434"/>
              </a:spcBef>
              <a:buFont typeface="Arial MT"/>
              <a:buChar char="•"/>
              <a:tabLst>
                <a:tab pos="354965" algn="l"/>
                <a:tab pos="355600" algn="l"/>
              </a:tabLst>
            </a:pPr>
            <a:r>
              <a:rPr lang="tr-TR" sz="1800" dirty="0" err="1">
                <a:solidFill>
                  <a:srgbClr val="565655"/>
                </a:solidFill>
                <a:latin typeface="Palatino Linotype"/>
                <a:cs typeface="Palatino Linotype"/>
              </a:rPr>
              <a:t>Str</a:t>
            </a:r>
            <a:r>
              <a:rPr lang="tr-TR" dirty="0" err="1">
                <a:solidFill>
                  <a:srgbClr val="565655"/>
                </a:solidFill>
                <a:latin typeface="Palatino Linotype"/>
                <a:cs typeface="Palatino Linotype"/>
              </a:rPr>
              <a:t>ess</a:t>
            </a:r>
            <a:r>
              <a:rPr lang="tr-TR" dirty="0">
                <a:solidFill>
                  <a:srgbClr val="565655"/>
                </a:solidFill>
                <a:latin typeface="Palatino Linotype"/>
                <a:cs typeface="Palatino Linotype"/>
              </a:rPr>
              <a:t> tip idrar kaçırma</a:t>
            </a:r>
            <a:endParaRPr lang="tr-TR" sz="1800" dirty="0">
              <a:solidFill>
                <a:srgbClr val="565655"/>
              </a:solidFill>
              <a:latin typeface="Palatino Linotype"/>
              <a:cs typeface="Palatino Linotype"/>
            </a:endParaRPr>
          </a:p>
        </p:txBody>
      </p:sp>
      <p:grpSp>
        <p:nvGrpSpPr>
          <p:cNvPr id="5" name="object 5"/>
          <p:cNvGrpSpPr/>
          <p:nvPr/>
        </p:nvGrpSpPr>
        <p:grpSpPr>
          <a:xfrm>
            <a:off x="5490971" y="1455407"/>
            <a:ext cx="3221990" cy="5032375"/>
            <a:chOff x="5490971" y="1455407"/>
            <a:chExt cx="3221990" cy="5032375"/>
          </a:xfrm>
        </p:grpSpPr>
        <p:pic>
          <p:nvPicPr>
            <p:cNvPr id="6" name="object 6"/>
            <p:cNvPicPr/>
            <p:nvPr/>
          </p:nvPicPr>
          <p:blipFill>
            <a:blip r:embed="rId4" cstate="print"/>
            <a:stretch>
              <a:fillRect/>
            </a:stretch>
          </p:blipFill>
          <p:spPr>
            <a:xfrm>
              <a:off x="5490971" y="1455407"/>
              <a:ext cx="3221862" cy="5032248"/>
            </a:xfrm>
            <a:prstGeom prst="rect">
              <a:avLst/>
            </a:prstGeom>
          </p:spPr>
        </p:pic>
        <p:pic>
          <p:nvPicPr>
            <p:cNvPr id="7" name="object 7"/>
            <p:cNvPicPr/>
            <p:nvPr/>
          </p:nvPicPr>
          <p:blipFill>
            <a:blip r:embed="rId5" cstate="print"/>
            <a:stretch>
              <a:fillRect/>
            </a:stretch>
          </p:blipFill>
          <p:spPr>
            <a:xfrm>
              <a:off x="5686043" y="1650491"/>
              <a:ext cx="2651759" cy="4462272"/>
            </a:xfrm>
            <a:prstGeom prst="rect">
              <a:avLst/>
            </a:prstGeom>
          </p:spPr>
        </p:pic>
      </p:gr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369050"/>
          </a:xfrm>
          <a:custGeom>
            <a:avLst/>
            <a:gdLst/>
            <a:ahLst/>
            <a:cxnLst/>
            <a:rect l="l" t="t" r="r" b="b"/>
            <a:pathLst>
              <a:path w="9144000" h="6369050">
                <a:moveTo>
                  <a:pt x="0" y="6368796"/>
                </a:moveTo>
                <a:lnTo>
                  <a:pt x="9144000" y="6368796"/>
                </a:lnTo>
                <a:lnTo>
                  <a:pt x="9144000" y="0"/>
                </a:lnTo>
                <a:lnTo>
                  <a:pt x="0" y="0"/>
                </a:lnTo>
                <a:lnTo>
                  <a:pt x="0" y="6368796"/>
                </a:lnTo>
                <a:close/>
              </a:path>
            </a:pathLst>
          </a:custGeom>
          <a:solidFill>
            <a:srgbClr val="696968"/>
          </a:solidFill>
        </p:spPr>
        <p:txBody>
          <a:bodyPr wrap="square" lIns="0" tIns="0" rIns="0" bIns="0" rtlCol="0"/>
          <a:lstStyle/>
          <a:p>
            <a:endParaRPr/>
          </a:p>
        </p:txBody>
      </p:sp>
      <p:grpSp>
        <p:nvGrpSpPr>
          <p:cNvPr id="3" name="object 3"/>
          <p:cNvGrpSpPr/>
          <p:nvPr/>
        </p:nvGrpSpPr>
        <p:grpSpPr>
          <a:xfrm>
            <a:off x="0" y="0"/>
            <a:ext cx="9144000" cy="1397635"/>
            <a:chOff x="0" y="0"/>
            <a:chExt cx="9144000" cy="1397635"/>
          </a:xfrm>
        </p:grpSpPr>
        <p:pic>
          <p:nvPicPr>
            <p:cNvPr id="4" name="object 4"/>
            <p:cNvPicPr/>
            <p:nvPr/>
          </p:nvPicPr>
          <p:blipFill>
            <a:blip r:embed="rId2" cstate="print"/>
            <a:stretch>
              <a:fillRect/>
            </a:stretch>
          </p:blipFill>
          <p:spPr>
            <a:xfrm>
              <a:off x="0" y="0"/>
              <a:ext cx="9143999" cy="1397508"/>
            </a:xfrm>
            <a:prstGeom prst="rect">
              <a:avLst/>
            </a:prstGeom>
          </p:spPr>
        </p:pic>
        <p:pic>
          <p:nvPicPr>
            <p:cNvPr id="5" name="object 5"/>
            <p:cNvPicPr/>
            <p:nvPr/>
          </p:nvPicPr>
          <p:blipFill>
            <a:blip r:embed="rId3" cstate="print"/>
            <a:stretch>
              <a:fillRect/>
            </a:stretch>
          </p:blipFill>
          <p:spPr>
            <a:xfrm>
              <a:off x="0" y="0"/>
              <a:ext cx="9144000" cy="1239012"/>
            </a:xfrm>
            <a:prstGeom prst="rect">
              <a:avLst/>
            </a:prstGeom>
          </p:spPr>
        </p:pic>
      </p:grpSp>
      <p:grpSp>
        <p:nvGrpSpPr>
          <p:cNvPr id="6" name="object 6"/>
          <p:cNvGrpSpPr/>
          <p:nvPr/>
        </p:nvGrpSpPr>
        <p:grpSpPr>
          <a:xfrm>
            <a:off x="0" y="0"/>
            <a:ext cx="9144000" cy="6858000"/>
            <a:chOff x="0" y="0"/>
            <a:chExt cx="9144000" cy="6858000"/>
          </a:xfrm>
        </p:grpSpPr>
        <p:pic>
          <p:nvPicPr>
            <p:cNvPr id="7" name="object 7"/>
            <p:cNvPicPr/>
            <p:nvPr/>
          </p:nvPicPr>
          <p:blipFill>
            <a:blip r:embed="rId4" cstate="print"/>
            <a:stretch>
              <a:fillRect/>
            </a:stretch>
          </p:blipFill>
          <p:spPr>
            <a:xfrm>
              <a:off x="0" y="6368796"/>
              <a:ext cx="9144000" cy="489204"/>
            </a:xfrm>
            <a:prstGeom prst="rect">
              <a:avLst/>
            </a:prstGeom>
          </p:spPr>
        </p:pic>
        <p:pic>
          <p:nvPicPr>
            <p:cNvPr id="8" name="object 8"/>
            <p:cNvPicPr/>
            <p:nvPr/>
          </p:nvPicPr>
          <p:blipFill>
            <a:blip r:embed="rId5" cstate="print"/>
            <a:stretch>
              <a:fillRect/>
            </a:stretch>
          </p:blipFill>
          <p:spPr>
            <a:xfrm>
              <a:off x="7491983" y="6458710"/>
              <a:ext cx="1453896" cy="307848"/>
            </a:xfrm>
            <a:prstGeom prst="rect">
              <a:avLst/>
            </a:prstGeom>
          </p:spPr>
        </p:pic>
        <p:sp>
          <p:nvSpPr>
            <p:cNvPr id="9" name="object 9"/>
            <p:cNvSpPr/>
            <p:nvPr/>
          </p:nvSpPr>
          <p:spPr>
            <a:xfrm>
              <a:off x="3047" y="3842003"/>
              <a:ext cx="2490470" cy="3016250"/>
            </a:xfrm>
            <a:custGeom>
              <a:avLst/>
              <a:gdLst/>
              <a:ahLst/>
              <a:cxnLst/>
              <a:rect l="l" t="t" r="r" b="b"/>
              <a:pathLst>
                <a:path w="2490470" h="3016250">
                  <a:moveTo>
                    <a:pt x="1019556" y="0"/>
                  </a:moveTo>
                  <a:lnTo>
                    <a:pt x="971286" y="1036"/>
                  </a:lnTo>
                  <a:lnTo>
                    <a:pt x="923405" y="4126"/>
                  </a:lnTo>
                  <a:lnTo>
                    <a:pt x="875936" y="9236"/>
                  </a:lnTo>
                  <a:lnTo>
                    <a:pt x="828904" y="16336"/>
                  </a:lnTo>
                  <a:lnTo>
                    <a:pt x="782332" y="25392"/>
                  </a:lnTo>
                  <a:lnTo>
                    <a:pt x="736244" y="36374"/>
                  </a:lnTo>
                  <a:lnTo>
                    <a:pt x="690664" y="49249"/>
                  </a:lnTo>
                  <a:lnTo>
                    <a:pt x="645615" y="63985"/>
                  </a:lnTo>
                  <a:lnTo>
                    <a:pt x="601122" y="80552"/>
                  </a:lnTo>
                  <a:lnTo>
                    <a:pt x="557208" y="98916"/>
                  </a:lnTo>
                  <a:lnTo>
                    <a:pt x="513897" y="119046"/>
                  </a:lnTo>
                  <a:lnTo>
                    <a:pt x="471213" y="140911"/>
                  </a:lnTo>
                  <a:lnTo>
                    <a:pt x="429179" y="164477"/>
                  </a:lnTo>
                  <a:lnTo>
                    <a:pt x="387820" y="189715"/>
                  </a:lnTo>
                  <a:lnTo>
                    <a:pt x="347159" y="216590"/>
                  </a:lnTo>
                  <a:lnTo>
                    <a:pt x="307221" y="245073"/>
                  </a:lnTo>
                  <a:lnTo>
                    <a:pt x="268028" y="275131"/>
                  </a:lnTo>
                  <a:lnTo>
                    <a:pt x="229605" y="306731"/>
                  </a:lnTo>
                  <a:lnTo>
                    <a:pt x="191975" y="339843"/>
                  </a:lnTo>
                  <a:lnTo>
                    <a:pt x="155163" y="374435"/>
                  </a:lnTo>
                  <a:lnTo>
                    <a:pt x="119191" y="410474"/>
                  </a:lnTo>
                  <a:lnTo>
                    <a:pt x="84085" y="447929"/>
                  </a:lnTo>
                  <a:lnTo>
                    <a:pt x="0" y="549783"/>
                  </a:lnTo>
                  <a:lnTo>
                    <a:pt x="0" y="3015996"/>
                  </a:lnTo>
                  <a:lnTo>
                    <a:pt x="2258314" y="3015996"/>
                  </a:lnTo>
                  <a:lnTo>
                    <a:pt x="2312670" y="2896478"/>
                  </a:lnTo>
                  <a:lnTo>
                    <a:pt x="2330147" y="2852261"/>
                  </a:lnTo>
                  <a:lnTo>
                    <a:pt x="2346796" y="2807386"/>
                  </a:lnTo>
                  <a:lnTo>
                    <a:pt x="2362604" y="2761874"/>
                  </a:lnTo>
                  <a:lnTo>
                    <a:pt x="2377557" y="2715741"/>
                  </a:lnTo>
                  <a:lnTo>
                    <a:pt x="2391642" y="2669005"/>
                  </a:lnTo>
                  <a:lnTo>
                    <a:pt x="2404845" y="2621685"/>
                  </a:lnTo>
                  <a:lnTo>
                    <a:pt x="2417154" y="2573798"/>
                  </a:lnTo>
                  <a:lnTo>
                    <a:pt x="2428555" y="2525363"/>
                  </a:lnTo>
                  <a:lnTo>
                    <a:pt x="2439034" y="2476397"/>
                  </a:lnTo>
                  <a:lnTo>
                    <a:pt x="2448579" y="2426918"/>
                  </a:lnTo>
                  <a:lnTo>
                    <a:pt x="2457175" y="2376945"/>
                  </a:lnTo>
                  <a:lnTo>
                    <a:pt x="2464810" y="2326495"/>
                  </a:lnTo>
                  <a:lnTo>
                    <a:pt x="2471470" y="2275585"/>
                  </a:lnTo>
                  <a:lnTo>
                    <a:pt x="2477142" y="2224236"/>
                  </a:lnTo>
                  <a:lnTo>
                    <a:pt x="2481813" y="2172463"/>
                  </a:lnTo>
                  <a:lnTo>
                    <a:pt x="2485469" y="2120285"/>
                  </a:lnTo>
                  <a:lnTo>
                    <a:pt x="2488097" y="2067720"/>
                  </a:lnTo>
                  <a:lnTo>
                    <a:pt x="2489684" y="2014787"/>
                  </a:lnTo>
                  <a:lnTo>
                    <a:pt x="2490216" y="1961502"/>
                  </a:lnTo>
                  <a:lnTo>
                    <a:pt x="2489650" y="1906599"/>
                  </a:lnTo>
                  <a:lnTo>
                    <a:pt x="2487965" y="1852069"/>
                  </a:lnTo>
                  <a:lnTo>
                    <a:pt x="2485174" y="1797932"/>
                  </a:lnTo>
                  <a:lnTo>
                    <a:pt x="2481293" y="1744208"/>
                  </a:lnTo>
                  <a:lnTo>
                    <a:pt x="2476335" y="1690916"/>
                  </a:lnTo>
                  <a:lnTo>
                    <a:pt x="2470316" y="1638075"/>
                  </a:lnTo>
                  <a:lnTo>
                    <a:pt x="2463251" y="1585706"/>
                  </a:lnTo>
                  <a:lnTo>
                    <a:pt x="2455154" y="1533829"/>
                  </a:lnTo>
                  <a:lnTo>
                    <a:pt x="2446039" y="1482462"/>
                  </a:lnTo>
                  <a:lnTo>
                    <a:pt x="2435923" y="1431625"/>
                  </a:lnTo>
                  <a:lnTo>
                    <a:pt x="2424819" y="1381339"/>
                  </a:lnTo>
                  <a:lnTo>
                    <a:pt x="2412742" y="1331623"/>
                  </a:lnTo>
                  <a:lnTo>
                    <a:pt x="2399707" y="1282496"/>
                  </a:lnTo>
                  <a:lnTo>
                    <a:pt x="2385729" y="1233978"/>
                  </a:lnTo>
                  <a:lnTo>
                    <a:pt x="2370823" y="1186089"/>
                  </a:lnTo>
                  <a:lnTo>
                    <a:pt x="2355002" y="1138848"/>
                  </a:lnTo>
                  <a:lnTo>
                    <a:pt x="2338283" y="1092276"/>
                  </a:lnTo>
                  <a:lnTo>
                    <a:pt x="2320679" y="1046391"/>
                  </a:lnTo>
                  <a:lnTo>
                    <a:pt x="2302206" y="1001214"/>
                  </a:lnTo>
                  <a:lnTo>
                    <a:pt x="2282878" y="956764"/>
                  </a:lnTo>
                  <a:lnTo>
                    <a:pt x="2262709" y="913061"/>
                  </a:lnTo>
                  <a:lnTo>
                    <a:pt x="2241716" y="870124"/>
                  </a:lnTo>
                  <a:lnTo>
                    <a:pt x="2219912" y="827973"/>
                  </a:lnTo>
                  <a:lnTo>
                    <a:pt x="2197312" y="786629"/>
                  </a:lnTo>
                  <a:lnTo>
                    <a:pt x="2173931" y="746109"/>
                  </a:lnTo>
                  <a:lnTo>
                    <a:pt x="2149784" y="706435"/>
                  </a:lnTo>
                  <a:lnTo>
                    <a:pt x="2124885" y="667625"/>
                  </a:lnTo>
                  <a:lnTo>
                    <a:pt x="2099250" y="629700"/>
                  </a:lnTo>
                  <a:lnTo>
                    <a:pt x="2072892" y="592679"/>
                  </a:lnTo>
                  <a:lnTo>
                    <a:pt x="2045827" y="556582"/>
                  </a:lnTo>
                  <a:lnTo>
                    <a:pt x="2018070" y="521429"/>
                  </a:lnTo>
                  <a:lnTo>
                    <a:pt x="1989635" y="487238"/>
                  </a:lnTo>
                  <a:lnTo>
                    <a:pt x="1960536" y="454030"/>
                  </a:lnTo>
                  <a:lnTo>
                    <a:pt x="1930790" y="421825"/>
                  </a:lnTo>
                  <a:lnTo>
                    <a:pt x="1900409" y="390641"/>
                  </a:lnTo>
                  <a:lnTo>
                    <a:pt x="1869410" y="360500"/>
                  </a:lnTo>
                  <a:lnTo>
                    <a:pt x="1837807" y="331420"/>
                  </a:lnTo>
                  <a:lnTo>
                    <a:pt x="1805615" y="303421"/>
                  </a:lnTo>
                  <a:lnTo>
                    <a:pt x="1772847" y="276522"/>
                  </a:lnTo>
                  <a:lnTo>
                    <a:pt x="1739521" y="250745"/>
                  </a:lnTo>
                  <a:lnTo>
                    <a:pt x="1705649" y="226107"/>
                  </a:lnTo>
                  <a:lnTo>
                    <a:pt x="1671246" y="202629"/>
                  </a:lnTo>
                  <a:lnTo>
                    <a:pt x="1636328" y="180330"/>
                  </a:lnTo>
                  <a:lnTo>
                    <a:pt x="1600909" y="159231"/>
                  </a:lnTo>
                  <a:lnTo>
                    <a:pt x="1565005" y="139350"/>
                  </a:lnTo>
                  <a:lnTo>
                    <a:pt x="1528628" y="120708"/>
                  </a:lnTo>
                  <a:lnTo>
                    <a:pt x="1491796" y="103323"/>
                  </a:lnTo>
                  <a:lnTo>
                    <a:pt x="1454521" y="87217"/>
                  </a:lnTo>
                  <a:lnTo>
                    <a:pt x="1416819" y="72408"/>
                  </a:lnTo>
                  <a:lnTo>
                    <a:pt x="1378705" y="58916"/>
                  </a:lnTo>
                  <a:lnTo>
                    <a:pt x="1340193" y="46760"/>
                  </a:lnTo>
                  <a:lnTo>
                    <a:pt x="1301299" y="35961"/>
                  </a:lnTo>
                  <a:lnTo>
                    <a:pt x="1262036" y="26538"/>
                  </a:lnTo>
                  <a:lnTo>
                    <a:pt x="1222420" y="18511"/>
                  </a:lnTo>
                  <a:lnTo>
                    <a:pt x="1182465" y="11899"/>
                  </a:lnTo>
                  <a:lnTo>
                    <a:pt x="1142187" y="6723"/>
                  </a:lnTo>
                  <a:lnTo>
                    <a:pt x="1101599" y="3001"/>
                  </a:lnTo>
                  <a:lnTo>
                    <a:pt x="1060717" y="753"/>
                  </a:lnTo>
                  <a:lnTo>
                    <a:pt x="1019556" y="0"/>
                  </a:lnTo>
                  <a:close/>
                </a:path>
              </a:pathLst>
            </a:custGeom>
            <a:solidFill>
              <a:srgbClr val="FFFFFF">
                <a:alpha val="79998"/>
              </a:srgbClr>
            </a:solidFill>
          </p:spPr>
          <p:txBody>
            <a:bodyPr wrap="square" lIns="0" tIns="0" rIns="0" bIns="0" rtlCol="0"/>
            <a:lstStyle/>
            <a:p>
              <a:endParaRPr/>
            </a:p>
          </p:txBody>
        </p:sp>
        <p:pic>
          <p:nvPicPr>
            <p:cNvPr id="10" name="object 10"/>
            <p:cNvPicPr/>
            <p:nvPr/>
          </p:nvPicPr>
          <p:blipFill>
            <a:blip r:embed="rId6" cstate="print"/>
            <a:stretch>
              <a:fillRect/>
            </a:stretch>
          </p:blipFill>
          <p:spPr>
            <a:xfrm>
              <a:off x="0" y="0"/>
              <a:ext cx="1764791" cy="1434084"/>
            </a:xfrm>
            <a:prstGeom prst="rect">
              <a:avLst/>
            </a:prstGeom>
          </p:spPr>
        </p:pic>
        <p:pic>
          <p:nvPicPr>
            <p:cNvPr id="11" name="object 11"/>
            <p:cNvPicPr/>
            <p:nvPr/>
          </p:nvPicPr>
          <p:blipFill>
            <a:blip r:embed="rId7" cstate="print"/>
            <a:stretch>
              <a:fillRect/>
            </a:stretch>
          </p:blipFill>
          <p:spPr>
            <a:xfrm>
              <a:off x="3134867" y="230124"/>
              <a:ext cx="2449068" cy="780288"/>
            </a:xfrm>
            <a:prstGeom prst="rect">
              <a:avLst/>
            </a:prstGeom>
          </p:spPr>
        </p:pic>
        <p:sp>
          <p:nvSpPr>
            <p:cNvPr id="12" name="object 12"/>
            <p:cNvSpPr/>
            <p:nvPr/>
          </p:nvSpPr>
          <p:spPr>
            <a:xfrm>
              <a:off x="0" y="0"/>
              <a:ext cx="4884420" cy="5614670"/>
            </a:xfrm>
            <a:custGeom>
              <a:avLst/>
              <a:gdLst/>
              <a:ahLst/>
              <a:cxnLst/>
              <a:rect l="l" t="t" r="r" b="b"/>
              <a:pathLst>
                <a:path w="4884420" h="5614670">
                  <a:moveTo>
                    <a:pt x="3099816" y="1202817"/>
                  </a:moveTo>
                  <a:lnTo>
                    <a:pt x="3099371" y="1150188"/>
                  </a:lnTo>
                  <a:lnTo>
                    <a:pt x="3098076" y="1097826"/>
                  </a:lnTo>
                  <a:lnTo>
                    <a:pt x="3095917" y="1045756"/>
                  </a:lnTo>
                  <a:lnTo>
                    <a:pt x="3092920" y="994003"/>
                  </a:lnTo>
                  <a:lnTo>
                    <a:pt x="3089084" y="942555"/>
                  </a:lnTo>
                  <a:lnTo>
                    <a:pt x="3084423" y="891451"/>
                  </a:lnTo>
                  <a:lnTo>
                    <a:pt x="3078950" y="840689"/>
                  </a:lnTo>
                  <a:lnTo>
                    <a:pt x="3072650" y="790270"/>
                  </a:lnTo>
                  <a:lnTo>
                    <a:pt x="3065564" y="740232"/>
                  </a:lnTo>
                  <a:lnTo>
                    <a:pt x="3057690" y="690575"/>
                  </a:lnTo>
                  <a:lnTo>
                    <a:pt x="3049028" y="641299"/>
                  </a:lnTo>
                  <a:lnTo>
                    <a:pt x="3039592" y="592429"/>
                  </a:lnTo>
                  <a:lnTo>
                    <a:pt x="3029394" y="543979"/>
                  </a:lnTo>
                  <a:lnTo>
                    <a:pt x="3018447" y="495960"/>
                  </a:lnTo>
                  <a:lnTo>
                    <a:pt x="3006750" y="448386"/>
                  </a:lnTo>
                  <a:lnTo>
                    <a:pt x="2994317" y="401256"/>
                  </a:lnTo>
                  <a:lnTo>
                    <a:pt x="2981160" y="354596"/>
                  </a:lnTo>
                  <a:lnTo>
                    <a:pt x="2967291" y="308406"/>
                  </a:lnTo>
                  <a:lnTo>
                    <a:pt x="2952699" y="262712"/>
                  </a:lnTo>
                  <a:lnTo>
                    <a:pt x="2937421" y="217525"/>
                  </a:lnTo>
                  <a:lnTo>
                    <a:pt x="2921444" y="172847"/>
                  </a:lnTo>
                  <a:lnTo>
                    <a:pt x="2904794" y="128701"/>
                  </a:lnTo>
                  <a:lnTo>
                    <a:pt x="2887472" y="85090"/>
                  </a:lnTo>
                  <a:lnTo>
                    <a:pt x="2848737" y="0"/>
                  </a:lnTo>
                  <a:lnTo>
                    <a:pt x="0" y="0"/>
                  </a:lnTo>
                  <a:lnTo>
                    <a:pt x="0" y="2718816"/>
                  </a:lnTo>
                  <a:lnTo>
                    <a:pt x="96977" y="2861056"/>
                  </a:lnTo>
                  <a:lnTo>
                    <a:pt x="129209" y="2902953"/>
                  </a:lnTo>
                  <a:lnTo>
                    <a:pt x="162229" y="2943733"/>
                  </a:lnTo>
                  <a:lnTo>
                    <a:pt x="196037" y="2983395"/>
                  </a:lnTo>
                  <a:lnTo>
                    <a:pt x="230593" y="3021914"/>
                  </a:lnTo>
                  <a:lnTo>
                    <a:pt x="265899" y="3059265"/>
                  </a:lnTo>
                  <a:lnTo>
                    <a:pt x="301929" y="3095421"/>
                  </a:lnTo>
                  <a:lnTo>
                    <a:pt x="338670" y="3130372"/>
                  </a:lnTo>
                  <a:lnTo>
                    <a:pt x="376110" y="3164078"/>
                  </a:lnTo>
                  <a:lnTo>
                    <a:pt x="414210" y="3196539"/>
                  </a:lnTo>
                  <a:lnTo>
                    <a:pt x="452970" y="3227705"/>
                  </a:lnTo>
                  <a:lnTo>
                    <a:pt x="492379" y="3257575"/>
                  </a:lnTo>
                  <a:lnTo>
                    <a:pt x="532409" y="3286125"/>
                  </a:lnTo>
                  <a:lnTo>
                    <a:pt x="573049" y="3313315"/>
                  </a:lnTo>
                  <a:lnTo>
                    <a:pt x="614286" y="3339147"/>
                  </a:lnTo>
                  <a:lnTo>
                    <a:pt x="656094" y="3363582"/>
                  </a:lnTo>
                  <a:lnTo>
                    <a:pt x="698461" y="3386607"/>
                  </a:lnTo>
                  <a:lnTo>
                    <a:pt x="741362" y="3408197"/>
                  </a:lnTo>
                  <a:lnTo>
                    <a:pt x="784783" y="3428314"/>
                  </a:lnTo>
                  <a:lnTo>
                    <a:pt x="828725" y="3446970"/>
                  </a:lnTo>
                  <a:lnTo>
                    <a:pt x="873150" y="3464102"/>
                  </a:lnTo>
                  <a:lnTo>
                    <a:pt x="918057" y="3479723"/>
                  </a:lnTo>
                  <a:lnTo>
                    <a:pt x="963409" y="3493782"/>
                  </a:lnTo>
                  <a:lnTo>
                    <a:pt x="1009218" y="3506279"/>
                  </a:lnTo>
                  <a:lnTo>
                    <a:pt x="1055433" y="3517188"/>
                  </a:lnTo>
                  <a:lnTo>
                    <a:pt x="1102067" y="3526472"/>
                  </a:lnTo>
                  <a:lnTo>
                    <a:pt x="1149083" y="3534118"/>
                  </a:lnTo>
                  <a:lnTo>
                    <a:pt x="1196479" y="3540099"/>
                  </a:lnTo>
                  <a:lnTo>
                    <a:pt x="1244231" y="3544405"/>
                  </a:lnTo>
                  <a:lnTo>
                    <a:pt x="1292313" y="3547008"/>
                  </a:lnTo>
                  <a:lnTo>
                    <a:pt x="1340739" y="3547872"/>
                  </a:lnTo>
                  <a:lnTo>
                    <a:pt x="1382255" y="3547237"/>
                  </a:lnTo>
                  <a:lnTo>
                    <a:pt x="1423543" y="3545332"/>
                  </a:lnTo>
                  <a:lnTo>
                    <a:pt x="1464589" y="3542157"/>
                  </a:lnTo>
                  <a:lnTo>
                    <a:pt x="1505369" y="3537737"/>
                  </a:lnTo>
                  <a:lnTo>
                    <a:pt x="1545882" y="3532098"/>
                  </a:lnTo>
                  <a:lnTo>
                    <a:pt x="1586128" y="3525240"/>
                  </a:lnTo>
                  <a:lnTo>
                    <a:pt x="1626069" y="3517188"/>
                  </a:lnTo>
                  <a:lnTo>
                    <a:pt x="1665719" y="3507943"/>
                  </a:lnTo>
                  <a:lnTo>
                    <a:pt x="1705063" y="3497516"/>
                  </a:lnTo>
                  <a:lnTo>
                    <a:pt x="1744091" y="3485946"/>
                  </a:lnTo>
                  <a:lnTo>
                    <a:pt x="1782775" y="3473221"/>
                  </a:lnTo>
                  <a:lnTo>
                    <a:pt x="1821116" y="3459365"/>
                  </a:lnTo>
                  <a:lnTo>
                    <a:pt x="1859114" y="3444405"/>
                  </a:lnTo>
                  <a:lnTo>
                    <a:pt x="1896757" y="3428327"/>
                  </a:lnTo>
                  <a:lnTo>
                    <a:pt x="1934006" y="3411169"/>
                  </a:lnTo>
                  <a:lnTo>
                    <a:pt x="1970887" y="3392932"/>
                  </a:lnTo>
                  <a:lnTo>
                    <a:pt x="2007374" y="3373640"/>
                  </a:lnTo>
                  <a:lnTo>
                    <a:pt x="2043442" y="3353295"/>
                  </a:lnTo>
                  <a:lnTo>
                    <a:pt x="2079117" y="3331921"/>
                  </a:lnTo>
                  <a:lnTo>
                    <a:pt x="2114346" y="3309531"/>
                  </a:lnTo>
                  <a:lnTo>
                    <a:pt x="2149144" y="3286125"/>
                  </a:lnTo>
                  <a:lnTo>
                    <a:pt x="2183498" y="3261741"/>
                  </a:lnTo>
                  <a:lnTo>
                    <a:pt x="2217394" y="3236379"/>
                  </a:lnTo>
                  <a:lnTo>
                    <a:pt x="2250821" y="3210052"/>
                  </a:lnTo>
                  <a:lnTo>
                    <a:pt x="2283764" y="3182785"/>
                  </a:lnTo>
                  <a:lnTo>
                    <a:pt x="2316226" y="3154578"/>
                  </a:lnTo>
                  <a:lnTo>
                    <a:pt x="2348192" y="3125457"/>
                  </a:lnTo>
                  <a:lnTo>
                    <a:pt x="2379637" y="3095421"/>
                  </a:lnTo>
                  <a:lnTo>
                    <a:pt x="2410561" y="3064497"/>
                  </a:lnTo>
                  <a:lnTo>
                    <a:pt x="2440965" y="3032696"/>
                  </a:lnTo>
                  <a:lnTo>
                    <a:pt x="2470810" y="3000032"/>
                  </a:lnTo>
                  <a:lnTo>
                    <a:pt x="2500122" y="2966516"/>
                  </a:lnTo>
                  <a:lnTo>
                    <a:pt x="2528862" y="2932176"/>
                  </a:lnTo>
                  <a:lnTo>
                    <a:pt x="2557018" y="2897009"/>
                  </a:lnTo>
                  <a:lnTo>
                    <a:pt x="2584602" y="2861030"/>
                  </a:lnTo>
                  <a:lnTo>
                    <a:pt x="2611590" y="2824264"/>
                  </a:lnTo>
                  <a:lnTo>
                    <a:pt x="2637967" y="2786710"/>
                  </a:lnTo>
                  <a:lnTo>
                    <a:pt x="2663736" y="2748407"/>
                  </a:lnTo>
                  <a:lnTo>
                    <a:pt x="2688869" y="2709341"/>
                  </a:lnTo>
                  <a:lnTo>
                    <a:pt x="2713367" y="2669540"/>
                  </a:lnTo>
                  <a:lnTo>
                    <a:pt x="2737231" y="2629014"/>
                  </a:lnTo>
                  <a:lnTo>
                    <a:pt x="2760421" y="2587790"/>
                  </a:lnTo>
                  <a:lnTo>
                    <a:pt x="2782951" y="2545854"/>
                  </a:lnTo>
                  <a:lnTo>
                    <a:pt x="2804795" y="2503259"/>
                  </a:lnTo>
                  <a:lnTo>
                    <a:pt x="2825953" y="2459977"/>
                  </a:lnTo>
                  <a:lnTo>
                    <a:pt x="2846413" y="2416060"/>
                  </a:lnTo>
                  <a:lnTo>
                    <a:pt x="2866148" y="2371496"/>
                  </a:lnTo>
                  <a:lnTo>
                    <a:pt x="2885173" y="2326309"/>
                  </a:lnTo>
                  <a:lnTo>
                    <a:pt x="2903474" y="2280513"/>
                  </a:lnTo>
                  <a:lnTo>
                    <a:pt x="2921025" y="2234120"/>
                  </a:lnTo>
                  <a:lnTo>
                    <a:pt x="2937814" y="2187143"/>
                  </a:lnTo>
                  <a:lnTo>
                    <a:pt x="2953855" y="2139607"/>
                  </a:lnTo>
                  <a:lnTo>
                    <a:pt x="2969107" y="2091512"/>
                  </a:lnTo>
                  <a:lnTo>
                    <a:pt x="2983585" y="2042871"/>
                  </a:lnTo>
                  <a:lnTo>
                    <a:pt x="2997263" y="1993722"/>
                  </a:lnTo>
                  <a:lnTo>
                    <a:pt x="3010128" y="1944039"/>
                  </a:lnTo>
                  <a:lnTo>
                    <a:pt x="3022193" y="1893874"/>
                  </a:lnTo>
                  <a:lnTo>
                    <a:pt x="3033420" y="1843227"/>
                  </a:lnTo>
                  <a:lnTo>
                    <a:pt x="3043809" y="1792097"/>
                  </a:lnTo>
                  <a:lnTo>
                    <a:pt x="3053359" y="1740522"/>
                  </a:lnTo>
                  <a:lnTo>
                    <a:pt x="3062033" y="1688503"/>
                  </a:lnTo>
                  <a:lnTo>
                    <a:pt x="3069856" y="1636064"/>
                  </a:lnTo>
                  <a:lnTo>
                    <a:pt x="3076791" y="1583207"/>
                  </a:lnTo>
                  <a:lnTo>
                    <a:pt x="3082836" y="1529943"/>
                  </a:lnTo>
                  <a:lnTo>
                    <a:pt x="3087979" y="1476311"/>
                  </a:lnTo>
                  <a:lnTo>
                    <a:pt x="3092208" y="1422298"/>
                  </a:lnTo>
                  <a:lnTo>
                    <a:pt x="3095523" y="1367929"/>
                  </a:lnTo>
                  <a:lnTo>
                    <a:pt x="3097898" y="1313218"/>
                  </a:lnTo>
                  <a:lnTo>
                    <a:pt x="3099333" y="1258176"/>
                  </a:lnTo>
                  <a:lnTo>
                    <a:pt x="3099816" y="1202817"/>
                  </a:lnTo>
                  <a:close/>
                </a:path>
                <a:path w="4884420" h="5614670">
                  <a:moveTo>
                    <a:pt x="4884420" y="4055364"/>
                  </a:moveTo>
                  <a:lnTo>
                    <a:pt x="4883709" y="4000639"/>
                  </a:lnTo>
                  <a:lnTo>
                    <a:pt x="4881600" y="3946372"/>
                  </a:lnTo>
                  <a:lnTo>
                    <a:pt x="4878121" y="3892613"/>
                  </a:lnTo>
                  <a:lnTo>
                    <a:pt x="4873295" y="3839400"/>
                  </a:lnTo>
                  <a:lnTo>
                    <a:pt x="4867122" y="3786746"/>
                  </a:lnTo>
                  <a:lnTo>
                    <a:pt x="4859655" y="3734689"/>
                  </a:lnTo>
                  <a:lnTo>
                    <a:pt x="4850917" y="3683254"/>
                  </a:lnTo>
                  <a:lnTo>
                    <a:pt x="4840897" y="3632492"/>
                  </a:lnTo>
                  <a:lnTo>
                    <a:pt x="4829657" y="3582416"/>
                  </a:lnTo>
                  <a:lnTo>
                    <a:pt x="4817199" y="3533051"/>
                  </a:lnTo>
                  <a:lnTo>
                    <a:pt x="4803559" y="3484448"/>
                  </a:lnTo>
                  <a:lnTo>
                    <a:pt x="4788738" y="3436632"/>
                  </a:lnTo>
                  <a:lnTo>
                    <a:pt x="4772787" y="3389617"/>
                  </a:lnTo>
                  <a:lnTo>
                    <a:pt x="4755705" y="3343452"/>
                  </a:lnTo>
                  <a:lnTo>
                    <a:pt x="4737532" y="3298164"/>
                  </a:lnTo>
                  <a:lnTo>
                    <a:pt x="4718278" y="3253790"/>
                  </a:lnTo>
                  <a:lnTo>
                    <a:pt x="4697984" y="3210344"/>
                  </a:lnTo>
                  <a:lnTo>
                    <a:pt x="4676660" y="3167862"/>
                  </a:lnTo>
                  <a:lnTo>
                    <a:pt x="4654334" y="3126397"/>
                  </a:lnTo>
                  <a:lnTo>
                    <a:pt x="4631017" y="3085947"/>
                  </a:lnTo>
                  <a:lnTo>
                    <a:pt x="4606747" y="3046565"/>
                  </a:lnTo>
                  <a:lnTo>
                    <a:pt x="4581550" y="3008274"/>
                  </a:lnTo>
                  <a:lnTo>
                    <a:pt x="4555426" y="2971101"/>
                  </a:lnTo>
                  <a:lnTo>
                    <a:pt x="4528426" y="2935084"/>
                  </a:lnTo>
                  <a:lnTo>
                    <a:pt x="4500562" y="2900261"/>
                  </a:lnTo>
                  <a:lnTo>
                    <a:pt x="4471848" y="2866644"/>
                  </a:lnTo>
                  <a:lnTo>
                    <a:pt x="4442320" y="2834271"/>
                  </a:lnTo>
                  <a:lnTo>
                    <a:pt x="4411992" y="2803182"/>
                  </a:lnTo>
                  <a:lnTo>
                    <a:pt x="4380890" y="2773400"/>
                  </a:lnTo>
                  <a:lnTo>
                    <a:pt x="4349051" y="2744952"/>
                  </a:lnTo>
                  <a:lnTo>
                    <a:pt x="4316476" y="2717889"/>
                  </a:lnTo>
                  <a:lnTo>
                    <a:pt x="4283202" y="2692209"/>
                  </a:lnTo>
                  <a:lnTo>
                    <a:pt x="4249242" y="2667978"/>
                  </a:lnTo>
                  <a:lnTo>
                    <a:pt x="4214634" y="2645194"/>
                  </a:lnTo>
                  <a:lnTo>
                    <a:pt x="4179392" y="2623921"/>
                  </a:lnTo>
                  <a:lnTo>
                    <a:pt x="4143540" y="2604160"/>
                  </a:lnTo>
                  <a:lnTo>
                    <a:pt x="4107091" y="2585961"/>
                  </a:lnTo>
                  <a:lnTo>
                    <a:pt x="4070096" y="2569349"/>
                  </a:lnTo>
                  <a:lnTo>
                    <a:pt x="4032542" y="2554351"/>
                  </a:lnTo>
                  <a:lnTo>
                    <a:pt x="3994480" y="2541003"/>
                  </a:lnTo>
                  <a:lnTo>
                    <a:pt x="3955923" y="2529332"/>
                  </a:lnTo>
                  <a:lnTo>
                    <a:pt x="3916896" y="2519375"/>
                  </a:lnTo>
                  <a:lnTo>
                    <a:pt x="3877424" y="2511158"/>
                  </a:lnTo>
                  <a:lnTo>
                    <a:pt x="3837521" y="2504706"/>
                  </a:lnTo>
                  <a:lnTo>
                    <a:pt x="3797223" y="2500071"/>
                  </a:lnTo>
                  <a:lnTo>
                    <a:pt x="3756545" y="2497264"/>
                  </a:lnTo>
                  <a:lnTo>
                    <a:pt x="3715512" y="2496312"/>
                  </a:lnTo>
                  <a:lnTo>
                    <a:pt x="3674465" y="2497264"/>
                  </a:lnTo>
                  <a:lnTo>
                    <a:pt x="3633787" y="2500071"/>
                  </a:lnTo>
                  <a:lnTo>
                    <a:pt x="3593490" y="2504706"/>
                  </a:lnTo>
                  <a:lnTo>
                    <a:pt x="3553587" y="2511158"/>
                  </a:lnTo>
                  <a:lnTo>
                    <a:pt x="3514115" y="2519375"/>
                  </a:lnTo>
                  <a:lnTo>
                    <a:pt x="3475088" y="2529332"/>
                  </a:lnTo>
                  <a:lnTo>
                    <a:pt x="3436531" y="2541003"/>
                  </a:lnTo>
                  <a:lnTo>
                    <a:pt x="3398469" y="2554351"/>
                  </a:lnTo>
                  <a:lnTo>
                    <a:pt x="3360915" y="2569349"/>
                  </a:lnTo>
                  <a:lnTo>
                    <a:pt x="3323920" y="2585961"/>
                  </a:lnTo>
                  <a:lnTo>
                    <a:pt x="3287471" y="2604160"/>
                  </a:lnTo>
                  <a:lnTo>
                    <a:pt x="3251619" y="2623921"/>
                  </a:lnTo>
                  <a:lnTo>
                    <a:pt x="3216376" y="2645194"/>
                  </a:lnTo>
                  <a:lnTo>
                    <a:pt x="3181769" y="2667978"/>
                  </a:lnTo>
                  <a:lnTo>
                    <a:pt x="3147809" y="2692209"/>
                  </a:lnTo>
                  <a:lnTo>
                    <a:pt x="3114535" y="2717889"/>
                  </a:lnTo>
                  <a:lnTo>
                    <a:pt x="3081959" y="2744952"/>
                  </a:lnTo>
                  <a:lnTo>
                    <a:pt x="3050121" y="2773400"/>
                  </a:lnTo>
                  <a:lnTo>
                    <a:pt x="3019018" y="2803182"/>
                  </a:lnTo>
                  <a:lnTo>
                    <a:pt x="2988691" y="2834271"/>
                  </a:lnTo>
                  <a:lnTo>
                    <a:pt x="2959163" y="2866644"/>
                  </a:lnTo>
                  <a:lnTo>
                    <a:pt x="2930448" y="2900261"/>
                  </a:lnTo>
                  <a:lnTo>
                    <a:pt x="2902585" y="2935084"/>
                  </a:lnTo>
                  <a:lnTo>
                    <a:pt x="2875584" y="2971101"/>
                  </a:lnTo>
                  <a:lnTo>
                    <a:pt x="2849461" y="3008274"/>
                  </a:lnTo>
                  <a:lnTo>
                    <a:pt x="2824264" y="3046565"/>
                  </a:lnTo>
                  <a:lnTo>
                    <a:pt x="2799994" y="3085947"/>
                  </a:lnTo>
                  <a:lnTo>
                    <a:pt x="2776677" y="3126397"/>
                  </a:lnTo>
                  <a:lnTo>
                    <a:pt x="2754350" y="3167862"/>
                  </a:lnTo>
                  <a:lnTo>
                    <a:pt x="2733027" y="3210344"/>
                  </a:lnTo>
                  <a:lnTo>
                    <a:pt x="2712732" y="3253790"/>
                  </a:lnTo>
                  <a:lnTo>
                    <a:pt x="2693479" y="3298164"/>
                  </a:lnTo>
                  <a:lnTo>
                    <a:pt x="2675305" y="3343452"/>
                  </a:lnTo>
                  <a:lnTo>
                    <a:pt x="2658224" y="3389617"/>
                  </a:lnTo>
                  <a:lnTo>
                    <a:pt x="2642273" y="3436632"/>
                  </a:lnTo>
                  <a:lnTo>
                    <a:pt x="2627452" y="3484448"/>
                  </a:lnTo>
                  <a:lnTo>
                    <a:pt x="2613812" y="3533051"/>
                  </a:lnTo>
                  <a:lnTo>
                    <a:pt x="2601353" y="3582416"/>
                  </a:lnTo>
                  <a:lnTo>
                    <a:pt x="2590114" y="3632492"/>
                  </a:lnTo>
                  <a:lnTo>
                    <a:pt x="2580094" y="3683254"/>
                  </a:lnTo>
                  <a:lnTo>
                    <a:pt x="2571356" y="3734689"/>
                  </a:lnTo>
                  <a:lnTo>
                    <a:pt x="2563888" y="3786746"/>
                  </a:lnTo>
                  <a:lnTo>
                    <a:pt x="2557716" y="3839400"/>
                  </a:lnTo>
                  <a:lnTo>
                    <a:pt x="2552890" y="3892613"/>
                  </a:lnTo>
                  <a:lnTo>
                    <a:pt x="2549410" y="3946372"/>
                  </a:lnTo>
                  <a:lnTo>
                    <a:pt x="2547302" y="4000639"/>
                  </a:lnTo>
                  <a:lnTo>
                    <a:pt x="2546604" y="4055364"/>
                  </a:lnTo>
                  <a:lnTo>
                    <a:pt x="2547302" y="4110101"/>
                  </a:lnTo>
                  <a:lnTo>
                    <a:pt x="2549410" y="4164368"/>
                  </a:lnTo>
                  <a:lnTo>
                    <a:pt x="2552890" y="4218127"/>
                  </a:lnTo>
                  <a:lnTo>
                    <a:pt x="2557716" y="4271340"/>
                  </a:lnTo>
                  <a:lnTo>
                    <a:pt x="2563888" y="4323994"/>
                  </a:lnTo>
                  <a:lnTo>
                    <a:pt x="2571356" y="4376051"/>
                  </a:lnTo>
                  <a:lnTo>
                    <a:pt x="2580094" y="4427486"/>
                  </a:lnTo>
                  <a:lnTo>
                    <a:pt x="2590114" y="4478248"/>
                  </a:lnTo>
                  <a:lnTo>
                    <a:pt x="2601353" y="4528324"/>
                  </a:lnTo>
                  <a:lnTo>
                    <a:pt x="2613812" y="4577689"/>
                  </a:lnTo>
                  <a:lnTo>
                    <a:pt x="2627452" y="4626292"/>
                  </a:lnTo>
                  <a:lnTo>
                    <a:pt x="2642273" y="4674108"/>
                  </a:lnTo>
                  <a:lnTo>
                    <a:pt x="2658224" y="4721123"/>
                  </a:lnTo>
                  <a:lnTo>
                    <a:pt x="2675305" y="4767288"/>
                  </a:lnTo>
                  <a:lnTo>
                    <a:pt x="2693479" y="4812576"/>
                  </a:lnTo>
                  <a:lnTo>
                    <a:pt x="2712732" y="4856950"/>
                  </a:lnTo>
                  <a:lnTo>
                    <a:pt x="2733027" y="4900396"/>
                  </a:lnTo>
                  <a:lnTo>
                    <a:pt x="2754350" y="4942878"/>
                  </a:lnTo>
                  <a:lnTo>
                    <a:pt x="2776677" y="4984343"/>
                  </a:lnTo>
                  <a:lnTo>
                    <a:pt x="2799994" y="5024793"/>
                  </a:lnTo>
                  <a:lnTo>
                    <a:pt x="2824264" y="5064176"/>
                  </a:lnTo>
                  <a:lnTo>
                    <a:pt x="2849461" y="5102466"/>
                  </a:lnTo>
                  <a:lnTo>
                    <a:pt x="2875584" y="5139639"/>
                  </a:lnTo>
                  <a:lnTo>
                    <a:pt x="2902585" y="5175656"/>
                  </a:lnTo>
                  <a:lnTo>
                    <a:pt x="2930448" y="5210480"/>
                  </a:lnTo>
                  <a:lnTo>
                    <a:pt x="2959163" y="5244096"/>
                  </a:lnTo>
                  <a:lnTo>
                    <a:pt x="2988691" y="5276469"/>
                  </a:lnTo>
                  <a:lnTo>
                    <a:pt x="3019018" y="5307558"/>
                  </a:lnTo>
                  <a:lnTo>
                    <a:pt x="3050121" y="5337340"/>
                  </a:lnTo>
                  <a:lnTo>
                    <a:pt x="3081959" y="5365788"/>
                  </a:lnTo>
                  <a:lnTo>
                    <a:pt x="3114535" y="5392852"/>
                  </a:lnTo>
                  <a:lnTo>
                    <a:pt x="3147809" y="5418531"/>
                  </a:lnTo>
                  <a:lnTo>
                    <a:pt x="3181769" y="5442763"/>
                  </a:lnTo>
                  <a:lnTo>
                    <a:pt x="3216376" y="5465546"/>
                  </a:lnTo>
                  <a:lnTo>
                    <a:pt x="3251619" y="5486819"/>
                  </a:lnTo>
                  <a:lnTo>
                    <a:pt x="3287471" y="5506580"/>
                  </a:lnTo>
                  <a:lnTo>
                    <a:pt x="3323920" y="5524779"/>
                  </a:lnTo>
                  <a:lnTo>
                    <a:pt x="3360915" y="5541391"/>
                  </a:lnTo>
                  <a:lnTo>
                    <a:pt x="3398469" y="5556389"/>
                  </a:lnTo>
                  <a:lnTo>
                    <a:pt x="3436531" y="5569737"/>
                  </a:lnTo>
                  <a:lnTo>
                    <a:pt x="3475088" y="5581408"/>
                  </a:lnTo>
                  <a:lnTo>
                    <a:pt x="3514115" y="5591365"/>
                  </a:lnTo>
                  <a:lnTo>
                    <a:pt x="3553587" y="5599582"/>
                  </a:lnTo>
                  <a:lnTo>
                    <a:pt x="3593490" y="5606034"/>
                  </a:lnTo>
                  <a:lnTo>
                    <a:pt x="3633787" y="5610669"/>
                  </a:lnTo>
                  <a:lnTo>
                    <a:pt x="3674465" y="5613476"/>
                  </a:lnTo>
                  <a:lnTo>
                    <a:pt x="3715512" y="5614416"/>
                  </a:lnTo>
                  <a:lnTo>
                    <a:pt x="3756545" y="5613476"/>
                  </a:lnTo>
                  <a:lnTo>
                    <a:pt x="3797223" y="5610669"/>
                  </a:lnTo>
                  <a:lnTo>
                    <a:pt x="3837521" y="5606034"/>
                  </a:lnTo>
                  <a:lnTo>
                    <a:pt x="3877424" y="5599582"/>
                  </a:lnTo>
                  <a:lnTo>
                    <a:pt x="3916896" y="5591365"/>
                  </a:lnTo>
                  <a:lnTo>
                    <a:pt x="3955923" y="5581408"/>
                  </a:lnTo>
                  <a:lnTo>
                    <a:pt x="3994480" y="5569737"/>
                  </a:lnTo>
                  <a:lnTo>
                    <a:pt x="4032542" y="5556389"/>
                  </a:lnTo>
                  <a:lnTo>
                    <a:pt x="4070096" y="5541391"/>
                  </a:lnTo>
                  <a:lnTo>
                    <a:pt x="4107091" y="5524779"/>
                  </a:lnTo>
                  <a:lnTo>
                    <a:pt x="4143540" y="5506580"/>
                  </a:lnTo>
                  <a:lnTo>
                    <a:pt x="4179392" y="5486819"/>
                  </a:lnTo>
                  <a:lnTo>
                    <a:pt x="4214634" y="5465546"/>
                  </a:lnTo>
                  <a:lnTo>
                    <a:pt x="4249242" y="5442763"/>
                  </a:lnTo>
                  <a:lnTo>
                    <a:pt x="4283202" y="5418531"/>
                  </a:lnTo>
                  <a:lnTo>
                    <a:pt x="4316476" y="5392852"/>
                  </a:lnTo>
                  <a:lnTo>
                    <a:pt x="4349051" y="5365788"/>
                  </a:lnTo>
                  <a:lnTo>
                    <a:pt x="4380890" y="5337340"/>
                  </a:lnTo>
                  <a:lnTo>
                    <a:pt x="4411992" y="5307558"/>
                  </a:lnTo>
                  <a:lnTo>
                    <a:pt x="4442320" y="5276469"/>
                  </a:lnTo>
                  <a:lnTo>
                    <a:pt x="4471848" y="5244096"/>
                  </a:lnTo>
                  <a:lnTo>
                    <a:pt x="4500562" y="5210480"/>
                  </a:lnTo>
                  <a:lnTo>
                    <a:pt x="4528426" y="5175656"/>
                  </a:lnTo>
                  <a:lnTo>
                    <a:pt x="4555426" y="5139639"/>
                  </a:lnTo>
                  <a:lnTo>
                    <a:pt x="4581550" y="5102466"/>
                  </a:lnTo>
                  <a:lnTo>
                    <a:pt x="4606747" y="5064176"/>
                  </a:lnTo>
                  <a:lnTo>
                    <a:pt x="4631017" y="5024793"/>
                  </a:lnTo>
                  <a:lnTo>
                    <a:pt x="4654334" y="4984343"/>
                  </a:lnTo>
                  <a:lnTo>
                    <a:pt x="4676660" y="4942878"/>
                  </a:lnTo>
                  <a:lnTo>
                    <a:pt x="4697984" y="4900396"/>
                  </a:lnTo>
                  <a:lnTo>
                    <a:pt x="4718278" y="4856950"/>
                  </a:lnTo>
                  <a:lnTo>
                    <a:pt x="4737532" y="4812576"/>
                  </a:lnTo>
                  <a:lnTo>
                    <a:pt x="4755705" y="4767288"/>
                  </a:lnTo>
                  <a:lnTo>
                    <a:pt x="4772787" y="4721123"/>
                  </a:lnTo>
                  <a:lnTo>
                    <a:pt x="4788738" y="4674108"/>
                  </a:lnTo>
                  <a:lnTo>
                    <a:pt x="4803559" y="4626292"/>
                  </a:lnTo>
                  <a:lnTo>
                    <a:pt x="4817199" y="4577689"/>
                  </a:lnTo>
                  <a:lnTo>
                    <a:pt x="4829657" y="4528324"/>
                  </a:lnTo>
                  <a:lnTo>
                    <a:pt x="4840897" y="4478248"/>
                  </a:lnTo>
                  <a:lnTo>
                    <a:pt x="4850917" y="4427486"/>
                  </a:lnTo>
                  <a:lnTo>
                    <a:pt x="4859655" y="4376051"/>
                  </a:lnTo>
                  <a:lnTo>
                    <a:pt x="4867122" y="4323994"/>
                  </a:lnTo>
                  <a:lnTo>
                    <a:pt x="4873295" y="4271340"/>
                  </a:lnTo>
                  <a:lnTo>
                    <a:pt x="4878121" y="4218127"/>
                  </a:lnTo>
                  <a:lnTo>
                    <a:pt x="4881600" y="4164368"/>
                  </a:lnTo>
                  <a:lnTo>
                    <a:pt x="4883709" y="4110101"/>
                  </a:lnTo>
                  <a:lnTo>
                    <a:pt x="4884420" y="4055364"/>
                  </a:lnTo>
                  <a:close/>
                </a:path>
              </a:pathLst>
            </a:custGeom>
            <a:solidFill>
              <a:srgbClr val="FFFFFF">
                <a:alpha val="79998"/>
              </a:srgbClr>
            </a:solidFill>
          </p:spPr>
          <p:txBody>
            <a:bodyPr wrap="square" lIns="0" tIns="0" rIns="0" bIns="0" rtlCol="0"/>
            <a:lstStyle/>
            <a:p>
              <a:endParaRPr/>
            </a:p>
          </p:txBody>
        </p:sp>
        <p:pic>
          <p:nvPicPr>
            <p:cNvPr id="13" name="object 13"/>
            <p:cNvPicPr/>
            <p:nvPr/>
          </p:nvPicPr>
          <p:blipFill>
            <a:blip r:embed="rId8" cstate="print"/>
            <a:stretch>
              <a:fillRect/>
            </a:stretch>
          </p:blipFill>
          <p:spPr>
            <a:xfrm>
              <a:off x="2670048" y="2660904"/>
              <a:ext cx="2090927" cy="2788920"/>
            </a:xfrm>
            <a:prstGeom prst="rect">
              <a:avLst/>
            </a:prstGeom>
          </p:spPr>
        </p:pic>
        <p:pic>
          <p:nvPicPr>
            <p:cNvPr id="14" name="object 14"/>
            <p:cNvPicPr/>
            <p:nvPr/>
          </p:nvPicPr>
          <p:blipFill>
            <a:blip r:embed="rId9" cstate="print"/>
            <a:stretch>
              <a:fillRect/>
            </a:stretch>
          </p:blipFill>
          <p:spPr>
            <a:xfrm>
              <a:off x="0" y="0"/>
              <a:ext cx="2976371" cy="3383153"/>
            </a:xfrm>
            <a:prstGeom prst="rect">
              <a:avLst/>
            </a:prstGeom>
          </p:spPr>
        </p:pic>
        <p:pic>
          <p:nvPicPr>
            <p:cNvPr id="15" name="object 15"/>
            <p:cNvPicPr/>
            <p:nvPr/>
          </p:nvPicPr>
          <p:blipFill>
            <a:blip r:embed="rId10" cstate="print"/>
            <a:stretch>
              <a:fillRect/>
            </a:stretch>
          </p:blipFill>
          <p:spPr>
            <a:xfrm>
              <a:off x="3047" y="4006636"/>
              <a:ext cx="2366772" cy="2851277"/>
            </a:xfrm>
            <a:prstGeom prst="rect">
              <a:avLst/>
            </a:prstGeom>
          </p:spPr>
        </p:pic>
      </p:grpSp>
      <p:sp>
        <p:nvSpPr>
          <p:cNvPr id="16" name="object 16"/>
          <p:cNvSpPr txBox="1">
            <a:spLocks noGrp="1"/>
          </p:cNvSpPr>
          <p:nvPr>
            <p:ph type="title"/>
          </p:nvPr>
        </p:nvSpPr>
        <p:spPr>
          <a:xfrm>
            <a:off x="5284722" y="1239012"/>
            <a:ext cx="2359025" cy="1321516"/>
          </a:xfrm>
          <a:prstGeom prst="rect">
            <a:avLst/>
          </a:prstGeom>
        </p:spPr>
        <p:txBody>
          <a:bodyPr vert="horz" wrap="square" lIns="0" tIns="89535" rIns="0" bIns="0" rtlCol="0">
            <a:spAutoFit/>
          </a:bodyPr>
          <a:lstStyle/>
          <a:p>
            <a:pPr marL="12700" marR="5080">
              <a:lnSpc>
                <a:spcPts val="4750"/>
              </a:lnSpc>
              <a:spcBef>
                <a:spcPts val="705"/>
              </a:spcBef>
            </a:pPr>
            <a:r>
              <a:rPr lang="tr-TR" sz="4400" dirty="0">
                <a:solidFill>
                  <a:srgbClr val="FFF9EB"/>
                </a:solidFill>
              </a:rPr>
              <a:t>Neden</a:t>
            </a:r>
            <a:r>
              <a:rPr sz="4400" dirty="0">
                <a:solidFill>
                  <a:srgbClr val="FFF9EB"/>
                </a:solidFill>
              </a:rPr>
              <a:t> </a:t>
            </a:r>
            <a:r>
              <a:rPr sz="4400" spc="5" dirty="0">
                <a:solidFill>
                  <a:srgbClr val="FFF9EB"/>
                </a:solidFill>
              </a:rPr>
              <a:t> </a:t>
            </a:r>
            <a:r>
              <a:rPr sz="4400" dirty="0">
                <a:solidFill>
                  <a:srgbClr val="FFF9EB"/>
                </a:solidFill>
              </a:rPr>
              <a:t>She</a:t>
            </a:r>
            <a:r>
              <a:rPr sz="4400" spc="10" dirty="0">
                <a:solidFill>
                  <a:srgbClr val="FFF9EB"/>
                </a:solidFill>
              </a:rPr>
              <a:t>l</a:t>
            </a:r>
            <a:r>
              <a:rPr sz="4400" dirty="0">
                <a:solidFill>
                  <a:srgbClr val="FFF9EB"/>
                </a:solidFill>
              </a:rPr>
              <a:t>ase?</a:t>
            </a:r>
            <a:endParaRPr sz="4400" dirty="0"/>
          </a:p>
        </p:txBody>
      </p:sp>
      <p:sp>
        <p:nvSpPr>
          <p:cNvPr id="18" name="object 1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17" name="object 17"/>
          <p:cNvSpPr txBox="1"/>
          <p:nvPr/>
        </p:nvSpPr>
        <p:spPr>
          <a:xfrm>
            <a:off x="5284722" y="2869183"/>
            <a:ext cx="3249677" cy="2606483"/>
          </a:xfrm>
          <a:prstGeom prst="rect">
            <a:avLst/>
          </a:prstGeom>
        </p:spPr>
        <p:txBody>
          <a:bodyPr vert="horz" wrap="square" lIns="0" tIns="36195" rIns="0" bIns="0" rtlCol="0">
            <a:spAutoFit/>
          </a:bodyPr>
          <a:lstStyle/>
          <a:p>
            <a:pPr marL="12700" marR="5080">
              <a:lnSpc>
                <a:spcPct val="90000"/>
              </a:lnSpc>
              <a:spcBef>
                <a:spcPts val="285"/>
              </a:spcBef>
              <a:buFont typeface="Arial MT"/>
              <a:buChar char="•"/>
              <a:tabLst>
                <a:tab pos="241300" algn="l"/>
                <a:tab pos="241935" algn="l"/>
              </a:tabLst>
            </a:pPr>
            <a:r>
              <a:rPr lang="tr-TR" sz="2000" spc="-5" dirty="0">
                <a:solidFill>
                  <a:srgbClr val="FFF9EB"/>
                </a:solidFill>
                <a:latin typeface="Palatino Linotype"/>
                <a:cs typeface="Palatino Linotype"/>
              </a:rPr>
              <a:t>Orta yaş üstü kadınların %45’inde fazlasında vajinal </a:t>
            </a:r>
            <a:r>
              <a:rPr lang="tr-TR" sz="2000" spc="-5" dirty="0" err="1">
                <a:solidFill>
                  <a:srgbClr val="FFF9EB"/>
                </a:solidFill>
                <a:latin typeface="Palatino Linotype"/>
                <a:cs typeface="Palatino Linotype"/>
              </a:rPr>
              <a:t>atrofiye</a:t>
            </a:r>
            <a:r>
              <a:rPr lang="tr-TR" sz="2000" spc="-5" dirty="0">
                <a:solidFill>
                  <a:srgbClr val="FFF9EB"/>
                </a:solidFill>
                <a:latin typeface="Palatino Linotype"/>
                <a:cs typeface="Palatino Linotype"/>
              </a:rPr>
              <a:t> bağlı semptomlar izlenmektedir.</a:t>
            </a:r>
          </a:p>
          <a:p>
            <a:pPr marL="12700" marR="5080">
              <a:lnSpc>
                <a:spcPct val="90000"/>
              </a:lnSpc>
              <a:spcBef>
                <a:spcPts val="285"/>
              </a:spcBef>
              <a:tabLst>
                <a:tab pos="241300" algn="l"/>
                <a:tab pos="241935" algn="l"/>
              </a:tabLst>
            </a:pPr>
            <a:endParaRPr lang="tr-TR" sz="2000" spc="-5" dirty="0">
              <a:solidFill>
                <a:srgbClr val="FFF9EB"/>
              </a:solidFill>
              <a:latin typeface="Palatino Linotype"/>
              <a:cs typeface="Palatino Linotype"/>
            </a:endParaRPr>
          </a:p>
          <a:p>
            <a:pPr marL="12700" marR="5080">
              <a:lnSpc>
                <a:spcPct val="90000"/>
              </a:lnSpc>
              <a:spcBef>
                <a:spcPts val="285"/>
              </a:spcBef>
              <a:buFont typeface="Arial MT"/>
              <a:buChar char="•"/>
              <a:tabLst>
                <a:tab pos="241300" algn="l"/>
                <a:tab pos="241935" algn="l"/>
              </a:tabLst>
            </a:pPr>
            <a:r>
              <a:rPr lang="tr-TR" sz="2000" spc="-5" dirty="0">
                <a:solidFill>
                  <a:srgbClr val="FFF9EB"/>
                </a:solidFill>
                <a:latin typeface="Palatino Linotype"/>
                <a:cs typeface="Palatino Linotype"/>
              </a:rPr>
              <a:t>Bu dünyada milyonlarca kadının bu semptomlardan şikayetçi olduğu anlamına gelmektedir.</a:t>
            </a:r>
            <a:endParaRPr sz="2000" dirty="0">
              <a:latin typeface="Palatino Linotype"/>
              <a:cs typeface="Palatino Linotyp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578990"/>
            <a:ext cx="4950460" cy="505908"/>
          </a:xfrm>
          <a:prstGeom prst="rect">
            <a:avLst/>
          </a:prstGeom>
        </p:spPr>
        <p:txBody>
          <a:bodyPr vert="horz" wrap="square" lIns="0" tIns="13335" rIns="0" bIns="0" rtlCol="0">
            <a:spAutoFit/>
          </a:bodyPr>
          <a:lstStyle/>
          <a:p>
            <a:pPr marL="12700">
              <a:lnSpc>
                <a:spcPct val="100000"/>
              </a:lnSpc>
              <a:spcBef>
                <a:spcPts val="105"/>
              </a:spcBef>
            </a:pPr>
            <a:r>
              <a:rPr lang="tr-TR" sz="3200" spc="-20" dirty="0" err="1">
                <a:latin typeface="Palatino Linotype"/>
                <a:cs typeface="Palatino Linotype"/>
              </a:rPr>
              <a:t>Vulvo</a:t>
            </a:r>
            <a:r>
              <a:rPr lang="tr-TR" sz="3200" spc="-20" dirty="0">
                <a:latin typeface="Palatino Linotype"/>
                <a:cs typeface="Palatino Linotype"/>
              </a:rPr>
              <a:t>-vajinal </a:t>
            </a:r>
            <a:r>
              <a:rPr lang="tr-TR" sz="3200" spc="-20" dirty="0" err="1">
                <a:latin typeface="Palatino Linotype"/>
                <a:cs typeface="Palatino Linotype"/>
              </a:rPr>
              <a:t>Atrofi</a:t>
            </a:r>
            <a:r>
              <a:rPr lang="tr-TR" sz="3200" spc="-20" dirty="0">
                <a:latin typeface="Palatino Linotype"/>
                <a:cs typeface="Palatino Linotype"/>
              </a:rPr>
              <a:t> </a:t>
            </a:r>
            <a:r>
              <a:rPr lang="tr-TR" sz="3200" spc="-35" dirty="0">
                <a:latin typeface="Palatino Linotype"/>
                <a:cs typeface="Palatino Linotype"/>
              </a:rPr>
              <a:t>(VVA)</a:t>
            </a:r>
            <a:endParaRPr sz="3200" dirty="0">
              <a:latin typeface="Palatino Linotype"/>
              <a:cs typeface="Palatino Linotype"/>
            </a:endParaRPr>
          </a:p>
        </p:txBody>
      </p:sp>
      <p:sp>
        <p:nvSpPr>
          <p:cNvPr id="3" name="object 3"/>
          <p:cNvSpPr txBox="1"/>
          <p:nvPr/>
        </p:nvSpPr>
        <p:spPr>
          <a:xfrm>
            <a:off x="535940" y="2330297"/>
            <a:ext cx="8079105" cy="2239909"/>
          </a:xfrm>
          <a:prstGeom prst="rect">
            <a:avLst/>
          </a:prstGeom>
        </p:spPr>
        <p:txBody>
          <a:bodyPr vert="horz" wrap="square" lIns="0" tIns="11430" rIns="0" bIns="0" rtlCol="0">
            <a:spAutoFit/>
          </a:bodyPr>
          <a:lstStyle/>
          <a:p>
            <a:pPr marL="241300" marR="5080" indent="-228600">
              <a:lnSpc>
                <a:spcPct val="145900"/>
              </a:lnSpc>
              <a:spcBef>
                <a:spcPts val="90"/>
              </a:spcBef>
              <a:buFont typeface="Arial MT"/>
              <a:buChar char="•"/>
              <a:tabLst>
                <a:tab pos="240665" algn="l"/>
                <a:tab pos="241300" algn="l"/>
              </a:tabLst>
            </a:pPr>
            <a:r>
              <a:rPr lang="tr-TR" sz="2000" spc="-20" dirty="0" err="1">
                <a:solidFill>
                  <a:srgbClr val="565655"/>
                </a:solidFill>
                <a:latin typeface="Palatino Linotype"/>
                <a:cs typeface="Palatino Linotype"/>
              </a:rPr>
              <a:t>Vulvo</a:t>
            </a:r>
            <a:r>
              <a:rPr lang="tr-TR" sz="2000" spc="-20" dirty="0">
                <a:solidFill>
                  <a:srgbClr val="565655"/>
                </a:solidFill>
                <a:latin typeface="Palatino Linotype"/>
                <a:cs typeface="Palatino Linotype"/>
              </a:rPr>
              <a:t>-vajinal </a:t>
            </a:r>
            <a:r>
              <a:rPr lang="tr-TR" sz="2000" spc="-20" dirty="0" err="1">
                <a:solidFill>
                  <a:srgbClr val="565655"/>
                </a:solidFill>
                <a:latin typeface="Palatino Linotype"/>
                <a:cs typeface="Palatino Linotype"/>
              </a:rPr>
              <a:t>Atrofi</a:t>
            </a:r>
            <a:r>
              <a:rPr lang="tr-TR" sz="2000" spc="-20" dirty="0">
                <a:solidFill>
                  <a:srgbClr val="565655"/>
                </a:solidFill>
                <a:latin typeface="Palatino Linotype"/>
                <a:cs typeface="Palatino Linotype"/>
              </a:rPr>
              <a:t> </a:t>
            </a:r>
            <a:r>
              <a:rPr sz="2000" spc="-35" dirty="0">
                <a:solidFill>
                  <a:srgbClr val="565655"/>
                </a:solidFill>
                <a:latin typeface="Palatino Linotype"/>
                <a:cs typeface="Palatino Linotype"/>
              </a:rPr>
              <a:t>(VVA)</a:t>
            </a:r>
            <a:r>
              <a:rPr lang="tr-TR" sz="2000" spc="-35" dirty="0">
                <a:solidFill>
                  <a:srgbClr val="565655"/>
                </a:solidFill>
                <a:latin typeface="Palatino Linotype"/>
                <a:cs typeface="Palatino Linotype"/>
              </a:rPr>
              <a:t>, östrojen azlığına bağlı olarak </a:t>
            </a:r>
            <a:r>
              <a:rPr lang="tr-TR" sz="2000" spc="-35" dirty="0" err="1">
                <a:solidFill>
                  <a:srgbClr val="565655"/>
                </a:solidFill>
                <a:latin typeface="Palatino Linotype"/>
                <a:cs typeface="Palatino Linotype"/>
              </a:rPr>
              <a:t>vajende</a:t>
            </a:r>
            <a:r>
              <a:rPr lang="tr-TR" sz="2000" spc="-35" dirty="0">
                <a:solidFill>
                  <a:srgbClr val="565655"/>
                </a:solidFill>
                <a:latin typeface="Palatino Linotype"/>
                <a:cs typeface="Palatino Linotype"/>
              </a:rPr>
              <a:t> ve vulvada gelişen </a:t>
            </a:r>
            <a:r>
              <a:rPr lang="tr-TR" sz="2000" spc="-35" dirty="0" err="1">
                <a:solidFill>
                  <a:srgbClr val="565655"/>
                </a:solidFill>
                <a:latin typeface="Palatino Linotype"/>
                <a:cs typeface="Palatino Linotype"/>
              </a:rPr>
              <a:t>mukozal</a:t>
            </a:r>
            <a:r>
              <a:rPr lang="tr-TR" sz="2000" spc="-35" dirty="0">
                <a:solidFill>
                  <a:srgbClr val="565655"/>
                </a:solidFill>
                <a:latin typeface="Palatino Linotype"/>
                <a:cs typeface="Palatino Linotype"/>
              </a:rPr>
              <a:t> incelme anlamına gelir .</a:t>
            </a:r>
          </a:p>
          <a:p>
            <a:pPr marL="241300" marR="5080" indent="-228600">
              <a:lnSpc>
                <a:spcPct val="145900"/>
              </a:lnSpc>
              <a:spcBef>
                <a:spcPts val="90"/>
              </a:spcBef>
              <a:buFont typeface="Arial MT"/>
              <a:buChar char="•"/>
              <a:tabLst>
                <a:tab pos="240665" algn="l"/>
                <a:tab pos="241300" algn="l"/>
              </a:tabLst>
            </a:pPr>
            <a:endParaRPr lang="tr-TR" sz="2000" spc="-35" dirty="0">
              <a:solidFill>
                <a:srgbClr val="565655"/>
              </a:solidFill>
              <a:latin typeface="Palatino Linotype"/>
              <a:cs typeface="Palatino Linotype"/>
            </a:endParaRPr>
          </a:p>
          <a:p>
            <a:pPr marL="241300" marR="5080" indent="-228600">
              <a:lnSpc>
                <a:spcPct val="145900"/>
              </a:lnSpc>
              <a:spcBef>
                <a:spcPts val="90"/>
              </a:spcBef>
              <a:buFont typeface="Arial MT"/>
              <a:buChar char="•"/>
              <a:tabLst>
                <a:tab pos="240665" algn="l"/>
                <a:tab pos="241300" algn="l"/>
              </a:tabLst>
            </a:pPr>
            <a:r>
              <a:rPr lang="tr-TR" sz="2000" spc="-35" dirty="0">
                <a:solidFill>
                  <a:srgbClr val="565655"/>
                </a:solidFill>
                <a:latin typeface="Palatino Linotype"/>
                <a:cs typeface="Palatino Linotype"/>
              </a:rPr>
              <a:t>Kadınlarda menopoz ve meme kanseri tedavisi gibi durumlar östrojen azlığına sebep olan durumlardır.</a:t>
            </a:r>
            <a:endParaRPr sz="2000" dirty="0">
              <a:latin typeface="Palatino Linotype"/>
              <a:cs typeface="Palatino Linotype"/>
            </a:endParaRPr>
          </a:p>
        </p:txBody>
      </p:sp>
      <p:pic>
        <p:nvPicPr>
          <p:cNvPr id="4" name="object 4"/>
          <p:cNvPicPr/>
          <p:nvPr/>
        </p:nvPicPr>
        <p:blipFill>
          <a:blip r:embed="rId2" cstate="print"/>
          <a:stretch>
            <a:fillRect/>
          </a:stretch>
        </p:blipFill>
        <p:spPr>
          <a:xfrm>
            <a:off x="6643116" y="4389120"/>
            <a:ext cx="1872996" cy="1871472"/>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578990"/>
            <a:ext cx="4053840" cy="513715"/>
          </a:xfrm>
          <a:prstGeom prst="rect">
            <a:avLst/>
          </a:prstGeom>
        </p:spPr>
        <p:txBody>
          <a:bodyPr vert="horz" wrap="square" lIns="0" tIns="13335" rIns="0" bIns="0" rtlCol="0">
            <a:spAutoFit/>
          </a:bodyPr>
          <a:lstStyle/>
          <a:p>
            <a:pPr marL="12700">
              <a:lnSpc>
                <a:spcPct val="100000"/>
              </a:lnSpc>
              <a:spcBef>
                <a:spcPts val="105"/>
              </a:spcBef>
            </a:pPr>
            <a:r>
              <a:rPr sz="3200" spc="-220" dirty="0" err="1">
                <a:latin typeface="Palatino Linotype"/>
                <a:cs typeface="Palatino Linotype"/>
              </a:rPr>
              <a:t>V</a:t>
            </a:r>
            <a:r>
              <a:rPr sz="3200" spc="-5" dirty="0" err="1">
                <a:latin typeface="Palatino Linotype"/>
                <a:cs typeface="Palatino Linotype"/>
              </a:rPr>
              <a:t>ul</a:t>
            </a:r>
            <a:r>
              <a:rPr sz="3200" spc="-55" dirty="0" err="1">
                <a:latin typeface="Palatino Linotype"/>
                <a:cs typeface="Palatino Linotype"/>
              </a:rPr>
              <a:t>v</a:t>
            </a:r>
            <a:r>
              <a:rPr sz="3200" dirty="0" err="1">
                <a:latin typeface="Palatino Linotype"/>
                <a:cs typeface="Palatino Linotype"/>
              </a:rPr>
              <a:t>o</a:t>
            </a:r>
            <a:r>
              <a:rPr sz="3200" spc="-80" dirty="0" err="1">
                <a:latin typeface="Palatino Linotype"/>
                <a:cs typeface="Palatino Linotype"/>
              </a:rPr>
              <a:t>v</a:t>
            </a:r>
            <a:r>
              <a:rPr sz="3200" dirty="0" err="1">
                <a:latin typeface="Palatino Linotype"/>
                <a:cs typeface="Palatino Linotype"/>
              </a:rPr>
              <a:t>a</a:t>
            </a:r>
            <a:r>
              <a:rPr lang="tr-TR" sz="3200" dirty="0">
                <a:latin typeface="Palatino Linotype"/>
                <a:cs typeface="Palatino Linotype"/>
              </a:rPr>
              <a:t>j</a:t>
            </a:r>
            <a:r>
              <a:rPr sz="3200" dirty="0" err="1">
                <a:latin typeface="Palatino Linotype"/>
                <a:cs typeface="Palatino Linotype"/>
              </a:rPr>
              <a:t>inal</a:t>
            </a:r>
            <a:r>
              <a:rPr sz="3200" spc="-114" dirty="0">
                <a:latin typeface="Palatino Linotype"/>
                <a:cs typeface="Palatino Linotype"/>
              </a:rPr>
              <a:t> </a:t>
            </a:r>
            <a:r>
              <a:rPr lang="tr-TR" sz="3200" dirty="0" err="1">
                <a:latin typeface="Palatino Linotype"/>
                <a:cs typeface="Palatino Linotype"/>
              </a:rPr>
              <a:t>Atrofi</a:t>
            </a:r>
            <a:endParaRPr sz="3200" dirty="0">
              <a:latin typeface="Palatino Linotype"/>
              <a:cs typeface="Palatino Linotype"/>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535940" y="2452725"/>
            <a:ext cx="8018145" cy="3139257"/>
          </a:xfrm>
          <a:prstGeom prst="rect">
            <a:avLst/>
          </a:prstGeom>
        </p:spPr>
        <p:txBody>
          <a:bodyPr vert="horz" wrap="square" lIns="0" tIns="12065" rIns="0" bIns="0" rtlCol="0">
            <a:spAutoFit/>
          </a:bodyPr>
          <a:lstStyle/>
          <a:p>
            <a:pPr marL="300355" marR="94615" indent="-288290" algn="just">
              <a:lnSpc>
                <a:spcPct val="145800"/>
              </a:lnSpc>
              <a:spcBef>
                <a:spcPts val="95"/>
              </a:spcBef>
              <a:buFont typeface="Arial MT"/>
              <a:buChar char="•"/>
              <a:tabLst>
                <a:tab pos="300990" algn="l"/>
              </a:tabLst>
            </a:pPr>
            <a:r>
              <a:rPr lang="tr-TR" sz="2000" spc="-5" dirty="0">
                <a:solidFill>
                  <a:srgbClr val="565655"/>
                </a:solidFill>
                <a:latin typeface="Palatino Linotype"/>
                <a:cs typeface="Palatino Linotype"/>
              </a:rPr>
              <a:t>«</a:t>
            </a:r>
            <a:r>
              <a:rPr lang="tr-TR" sz="2000" spc="-5" dirty="0" err="1">
                <a:solidFill>
                  <a:srgbClr val="565655"/>
                </a:solidFill>
                <a:latin typeface="Palatino Linotype"/>
                <a:cs typeface="Palatino Linotype"/>
              </a:rPr>
              <a:t>Disparoni</a:t>
            </a:r>
            <a:r>
              <a:rPr lang="tr-TR" sz="2000" spc="-5" dirty="0">
                <a:solidFill>
                  <a:srgbClr val="565655"/>
                </a:solidFill>
                <a:latin typeface="Palatino Linotype"/>
                <a:cs typeface="Palatino Linotype"/>
              </a:rPr>
              <a:t>» cinsel ilişki sırasında ağrı hissi anlamına gelir ve kadınların cinsel hayatını ve </a:t>
            </a:r>
            <a:r>
              <a:rPr lang="tr-TR" sz="2000" spc="-5" dirty="0" err="1">
                <a:solidFill>
                  <a:srgbClr val="565655"/>
                </a:solidFill>
                <a:latin typeface="Palatino Linotype"/>
                <a:cs typeface="Palatino Linotype"/>
              </a:rPr>
              <a:t>haliye</a:t>
            </a:r>
            <a:r>
              <a:rPr lang="tr-TR" sz="2000" spc="-5" dirty="0">
                <a:solidFill>
                  <a:srgbClr val="565655"/>
                </a:solidFill>
                <a:latin typeface="Palatino Linotype"/>
                <a:cs typeface="Palatino Linotype"/>
              </a:rPr>
              <a:t> hayat kalitesini azaltan bir durumdur.</a:t>
            </a:r>
          </a:p>
          <a:p>
            <a:pPr marL="300355" marR="94615" indent="-288290" algn="just">
              <a:lnSpc>
                <a:spcPct val="145800"/>
              </a:lnSpc>
              <a:spcBef>
                <a:spcPts val="95"/>
              </a:spcBef>
              <a:buFont typeface="Arial MT"/>
              <a:buChar char="•"/>
              <a:tabLst>
                <a:tab pos="300990" algn="l"/>
              </a:tabLst>
            </a:pPr>
            <a:r>
              <a:rPr lang="tr-TR" sz="2000" spc="-5" dirty="0">
                <a:solidFill>
                  <a:srgbClr val="565655"/>
                </a:solidFill>
                <a:latin typeface="Palatino Linotype"/>
                <a:cs typeface="Palatino Linotype"/>
              </a:rPr>
              <a:t>Vajinal </a:t>
            </a:r>
            <a:r>
              <a:rPr lang="tr-TR" sz="2000" spc="-5" dirty="0" err="1">
                <a:solidFill>
                  <a:srgbClr val="565655"/>
                </a:solidFill>
                <a:latin typeface="Palatino Linotype"/>
                <a:cs typeface="Palatino Linotype"/>
              </a:rPr>
              <a:t>atrofide</a:t>
            </a:r>
            <a:r>
              <a:rPr lang="tr-TR" sz="2000" spc="-5" dirty="0">
                <a:solidFill>
                  <a:srgbClr val="565655"/>
                </a:solidFill>
                <a:latin typeface="Palatino Linotype"/>
                <a:cs typeface="Palatino Linotype"/>
              </a:rPr>
              <a:t> görülen bu semptom, </a:t>
            </a:r>
            <a:r>
              <a:rPr lang="tr-TR" sz="2000" spc="-5" dirty="0" err="1">
                <a:solidFill>
                  <a:srgbClr val="565655"/>
                </a:solidFill>
                <a:latin typeface="Palatino Linotype"/>
                <a:cs typeface="Palatino Linotype"/>
              </a:rPr>
              <a:t>menepozdan</a:t>
            </a:r>
            <a:r>
              <a:rPr lang="tr-TR" sz="2000" spc="-5" dirty="0">
                <a:solidFill>
                  <a:srgbClr val="565655"/>
                </a:solidFill>
                <a:latin typeface="Palatino Linotype"/>
                <a:cs typeface="Palatino Linotype"/>
              </a:rPr>
              <a:t> 4-5 yıl sonra östrojen çekilmesine bağlı olarak görülmeye başlar.</a:t>
            </a:r>
          </a:p>
          <a:p>
            <a:pPr marL="300355" marR="94615" indent="-288290" algn="just">
              <a:lnSpc>
                <a:spcPct val="145800"/>
              </a:lnSpc>
              <a:spcBef>
                <a:spcPts val="95"/>
              </a:spcBef>
              <a:buFont typeface="Arial MT"/>
              <a:buChar char="•"/>
              <a:tabLst>
                <a:tab pos="300990" algn="l"/>
              </a:tabLst>
            </a:pPr>
            <a:r>
              <a:rPr lang="tr-TR" sz="2000" spc="-5" dirty="0">
                <a:solidFill>
                  <a:srgbClr val="565655"/>
                </a:solidFill>
                <a:latin typeface="Palatino Linotype"/>
                <a:cs typeface="Palatino Linotype"/>
              </a:rPr>
              <a:t>Ortalama 55 yaşındaki her iki kadından birisinde bu semptomlar belirli derecelerde görülmektedir. </a:t>
            </a:r>
            <a:endParaRPr sz="2000" dirty="0">
              <a:latin typeface="Palatino Linotype"/>
              <a:cs typeface="Palatino Linotyp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578990"/>
            <a:ext cx="3807460" cy="505908"/>
          </a:xfrm>
          <a:prstGeom prst="rect">
            <a:avLst/>
          </a:prstGeom>
        </p:spPr>
        <p:txBody>
          <a:bodyPr vert="horz" wrap="square" lIns="0" tIns="13335" rIns="0" bIns="0" rtlCol="0">
            <a:spAutoFit/>
          </a:bodyPr>
          <a:lstStyle/>
          <a:p>
            <a:pPr marL="12700">
              <a:lnSpc>
                <a:spcPct val="100000"/>
              </a:lnSpc>
              <a:spcBef>
                <a:spcPts val="105"/>
              </a:spcBef>
            </a:pPr>
            <a:r>
              <a:rPr sz="3200" spc="-35" dirty="0" err="1">
                <a:latin typeface="Palatino Linotype"/>
                <a:cs typeface="Palatino Linotype"/>
              </a:rPr>
              <a:t>Va</a:t>
            </a:r>
            <a:r>
              <a:rPr lang="tr-TR" sz="3200" spc="-35" dirty="0">
                <a:latin typeface="Palatino Linotype"/>
                <a:cs typeface="Palatino Linotype"/>
              </a:rPr>
              <a:t>j</a:t>
            </a:r>
            <a:r>
              <a:rPr sz="3200" spc="-35" dirty="0" err="1">
                <a:latin typeface="Palatino Linotype"/>
                <a:cs typeface="Palatino Linotype"/>
              </a:rPr>
              <a:t>inal</a:t>
            </a:r>
            <a:r>
              <a:rPr sz="3200" spc="-70" dirty="0">
                <a:latin typeface="Palatino Linotype"/>
                <a:cs typeface="Palatino Linotype"/>
              </a:rPr>
              <a:t> </a:t>
            </a:r>
            <a:r>
              <a:rPr lang="tr-TR" sz="3200" spc="-5" dirty="0">
                <a:latin typeface="Palatino Linotype"/>
                <a:cs typeface="Palatino Linotype"/>
              </a:rPr>
              <a:t>semptomlar</a:t>
            </a:r>
            <a:endParaRPr sz="3200" dirty="0">
              <a:latin typeface="Palatino Linotype"/>
              <a:cs typeface="Palatino Linotype"/>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535940" y="2431160"/>
            <a:ext cx="8028305" cy="3100785"/>
          </a:xfrm>
          <a:prstGeom prst="rect">
            <a:avLst/>
          </a:prstGeom>
        </p:spPr>
        <p:txBody>
          <a:bodyPr vert="horz" wrap="square" lIns="0" tIns="12700" rIns="0" bIns="0" rtlCol="0">
            <a:spAutoFit/>
          </a:bodyPr>
          <a:lstStyle/>
          <a:p>
            <a:pPr marL="341630" indent="-329565" algn="just">
              <a:lnSpc>
                <a:spcPct val="150000"/>
              </a:lnSpc>
              <a:spcBef>
                <a:spcPts val="100"/>
              </a:spcBef>
              <a:buFont typeface="Arial MT"/>
              <a:buChar char="•"/>
              <a:tabLst>
                <a:tab pos="342265" algn="l"/>
              </a:tabLst>
            </a:pPr>
            <a:r>
              <a:rPr lang="tr-TR" sz="1800" spc="-10" dirty="0">
                <a:solidFill>
                  <a:srgbClr val="565655"/>
                </a:solidFill>
                <a:latin typeface="Palatino Linotype"/>
                <a:cs typeface="Palatino Linotype"/>
              </a:rPr>
              <a:t>Vajinal kuruluk, </a:t>
            </a:r>
            <a:r>
              <a:rPr lang="tr-TR" sz="1800" spc="-10" dirty="0" err="1">
                <a:solidFill>
                  <a:srgbClr val="565655"/>
                </a:solidFill>
                <a:latin typeface="Palatino Linotype"/>
                <a:cs typeface="Palatino Linotype"/>
              </a:rPr>
              <a:t>vulvovajinal</a:t>
            </a:r>
            <a:r>
              <a:rPr lang="tr-TR" sz="1800" spc="-10" dirty="0">
                <a:solidFill>
                  <a:srgbClr val="565655"/>
                </a:solidFill>
                <a:latin typeface="Palatino Linotype"/>
                <a:cs typeface="Palatino Linotype"/>
              </a:rPr>
              <a:t> </a:t>
            </a:r>
            <a:r>
              <a:rPr lang="tr-TR" sz="1800" spc="-10" dirty="0" err="1">
                <a:solidFill>
                  <a:srgbClr val="565655"/>
                </a:solidFill>
                <a:latin typeface="Palatino Linotype"/>
                <a:cs typeface="Palatino Linotype"/>
              </a:rPr>
              <a:t>irritasyon</a:t>
            </a:r>
            <a:r>
              <a:rPr lang="tr-TR" sz="1800" spc="-10" dirty="0">
                <a:solidFill>
                  <a:srgbClr val="565655"/>
                </a:solidFill>
                <a:latin typeface="Palatino Linotype"/>
                <a:cs typeface="Palatino Linotype"/>
              </a:rPr>
              <a:t> ve kaşıntı, </a:t>
            </a:r>
            <a:r>
              <a:rPr lang="tr-TR" sz="1800" spc="-10" dirty="0" err="1">
                <a:solidFill>
                  <a:srgbClr val="565655"/>
                </a:solidFill>
                <a:latin typeface="Palatino Linotype"/>
                <a:cs typeface="Palatino Linotype"/>
              </a:rPr>
              <a:t>disparoni</a:t>
            </a:r>
            <a:r>
              <a:rPr lang="tr-TR" sz="1800" spc="-10" dirty="0">
                <a:solidFill>
                  <a:srgbClr val="565655"/>
                </a:solidFill>
                <a:latin typeface="Palatino Linotype"/>
                <a:cs typeface="Palatino Linotype"/>
              </a:rPr>
              <a:t> (ağrılı ilişki) gibi şikayetler </a:t>
            </a:r>
            <a:r>
              <a:rPr lang="tr-TR" sz="1800" spc="-10" dirty="0" err="1">
                <a:solidFill>
                  <a:srgbClr val="565655"/>
                </a:solidFill>
                <a:latin typeface="Palatino Linotype"/>
                <a:cs typeface="Palatino Linotype"/>
              </a:rPr>
              <a:t>menepoz</a:t>
            </a:r>
            <a:r>
              <a:rPr lang="tr-TR" sz="1800" spc="-10" dirty="0">
                <a:solidFill>
                  <a:srgbClr val="565655"/>
                </a:solidFill>
                <a:latin typeface="Palatino Linotype"/>
                <a:cs typeface="Palatino Linotype"/>
              </a:rPr>
              <a:t> sonrası kadınların %10-40 ‘</a:t>
            </a:r>
            <a:r>
              <a:rPr lang="tr-TR" sz="1800" spc="-10" dirty="0" err="1">
                <a:solidFill>
                  <a:srgbClr val="565655"/>
                </a:solidFill>
                <a:latin typeface="Palatino Linotype"/>
                <a:cs typeface="Palatino Linotype"/>
              </a:rPr>
              <a:t>ın</a:t>
            </a:r>
            <a:r>
              <a:rPr lang="tr-TR" spc="-10" dirty="0" err="1">
                <a:solidFill>
                  <a:srgbClr val="565655"/>
                </a:solidFill>
                <a:latin typeface="Palatino Linotype"/>
                <a:cs typeface="Palatino Linotype"/>
              </a:rPr>
              <a:t>da</a:t>
            </a:r>
            <a:r>
              <a:rPr lang="tr-TR" spc="-10" dirty="0">
                <a:solidFill>
                  <a:srgbClr val="565655"/>
                </a:solidFill>
                <a:latin typeface="Palatino Linotype"/>
                <a:cs typeface="Palatino Linotype"/>
              </a:rPr>
              <a:t> görülmektedir.</a:t>
            </a:r>
            <a:endParaRPr sz="1800" dirty="0">
              <a:latin typeface="Palatino Linotype"/>
              <a:cs typeface="Palatino Linotype"/>
            </a:endParaRPr>
          </a:p>
          <a:p>
            <a:pPr marL="341630" marR="2332990" indent="-329565" algn="just">
              <a:lnSpc>
                <a:spcPct val="162000"/>
              </a:lnSpc>
              <a:spcBef>
                <a:spcPts val="65"/>
              </a:spcBef>
              <a:buFont typeface="Arial MT"/>
              <a:buChar char="•"/>
              <a:tabLst>
                <a:tab pos="342265" algn="l"/>
              </a:tabLst>
            </a:pPr>
            <a:r>
              <a:rPr lang="tr-TR" sz="1800" dirty="0">
                <a:solidFill>
                  <a:srgbClr val="565655"/>
                </a:solidFill>
                <a:latin typeface="Palatino Linotype"/>
                <a:cs typeface="Palatino Linotype"/>
              </a:rPr>
              <a:t>Vajinal </a:t>
            </a:r>
            <a:r>
              <a:rPr lang="tr-TR" sz="1800" dirty="0" err="1">
                <a:solidFill>
                  <a:srgbClr val="565655"/>
                </a:solidFill>
                <a:latin typeface="Palatino Linotype"/>
                <a:cs typeface="Palatino Linotype"/>
              </a:rPr>
              <a:t>atrofi</a:t>
            </a:r>
            <a:r>
              <a:rPr lang="tr-TR" sz="1800" dirty="0">
                <a:solidFill>
                  <a:srgbClr val="565655"/>
                </a:solidFill>
                <a:latin typeface="Palatino Linotype"/>
                <a:cs typeface="Palatino Linotype"/>
              </a:rPr>
              <a:t> zamanla ilerleyen ve kendi kendine gerilemesi ya da tamamen iyileşmesi mümkün olmayan anatomik bir değişiklik durumudur.</a:t>
            </a:r>
            <a:endParaRPr sz="1800" dirty="0">
              <a:latin typeface="Palatino Linotype"/>
              <a:cs typeface="Palatino Linotype"/>
            </a:endParaRPr>
          </a:p>
          <a:p>
            <a:pPr marL="341630" marR="5080" indent="-329565" algn="just">
              <a:lnSpc>
                <a:spcPct val="162200"/>
              </a:lnSpc>
              <a:spcBef>
                <a:spcPts val="395"/>
              </a:spcBef>
              <a:buFont typeface="Arial MT"/>
              <a:buChar char="•"/>
              <a:tabLst>
                <a:tab pos="342265" algn="l"/>
              </a:tabLst>
            </a:pPr>
            <a:r>
              <a:rPr lang="tr-TR" sz="1800" spc="-15" dirty="0">
                <a:solidFill>
                  <a:srgbClr val="565655"/>
                </a:solidFill>
                <a:latin typeface="Palatino Linotype"/>
                <a:cs typeface="Palatino Linotype"/>
              </a:rPr>
              <a:t>Tedavisinde düzenli cinsel aktivite, kayganlaştırıcı ve nemlendirici kremler, vajinal östrojen </a:t>
            </a:r>
            <a:r>
              <a:rPr lang="tr-TR" sz="1800" spc="-15" dirty="0" err="1">
                <a:solidFill>
                  <a:srgbClr val="565655"/>
                </a:solidFill>
                <a:latin typeface="Palatino Linotype"/>
                <a:cs typeface="Palatino Linotype"/>
              </a:rPr>
              <a:t>preperatları</a:t>
            </a:r>
            <a:r>
              <a:rPr lang="tr-TR" sz="1800" spc="-15" dirty="0">
                <a:solidFill>
                  <a:srgbClr val="565655"/>
                </a:solidFill>
                <a:latin typeface="Palatino Linotype"/>
                <a:cs typeface="Palatino Linotype"/>
              </a:rPr>
              <a:t> önerilmektedir.</a:t>
            </a:r>
            <a:endParaRPr sz="1800" dirty="0">
              <a:latin typeface="Palatino Linotype"/>
              <a:cs typeface="Palatino Linotyp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491983" y="6458710"/>
            <a:ext cx="1453896" cy="307848"/>
          </a:xfrm>
          <a:prstGeom prst="rect">
            <a:avLst/>
          </a:prstGeom>
        </p:spPr>
      </p:pic>
      <p:pic>
        <p:nvPicPr>
          <p:cNvPr id="3" name="object 3"/>
          <p:cNvPicPr/>
          <p:nvPr/>
        </p:nvPicPr>
        <p:blipFill>
          <a:blip r:embed="rId3" cstate="print"/>
          <a:stretch>
            <a:fillRect/>
          </a:stretch>
        </p:blipFill>
        <p:spPr>
          <a:xfrm>
            <a:off x="0" y="0"/>
            <a:ext cx="1764791" cy="1434084"/>
          </a:xfrm>
          <a:prstGeom prst="rect">
            <a:avLst/>
          </a:prstGeom>
        </p:spPr>
      </p:pic>
      <p:pic>
        <p:nvPicPr>
          <p:cNvPr id="4" name="object 4"/>
          <p:cNvPicPr/>
          <p:nvPr/>
        </p:nvPicPr>
        <p:blipFill>
          <a:blip r:embed="rId4" cstate="print"/>
          <a:stretch>
            <a:fillRect/>
          </a:stretch>
        </p:blipFill>
        <p:spPr>
          <a:xfrm>
            <a:off x="3134867" y="230124"/>
            <a:ext cx="2449068" cy="780288"/>
          </a:xfrm>
          <a:prstGeom prst="rect">
            <a:avLst/>
          </a:prstGeom>
        </p:spPr>
      </p:pic>
      <p:sp>
        <p:nvSpPr>
          <p:cNvPr id="5" name="object 5"/>
          <p:cNvSpPr txBox="1"/>
          <p:nvPr/>
        </p:nvSpPr>
        <p:spPr>
          <a:xfrm>
            <a:off x="535940" y="1378712"/>
            <a:ext cx="7084060" cy="505908"/>
          </a:xfrm>
          <a:prstGeom prst="rect">
            <a:avLst/>
          </a:prstGeom>
        </p:spPr>
        <p:txBody>
          <a:bodyPr vert="horz" wrap="square" lIns="0" tIns="13335" rIns="0" bIns="0" rtlCol="0">
            <a:spAutoFit/>
          </a:bodyPr>
          <a:lstStyle/>
          <a:p>
            <a:pPr marL="12700">
              <a:lnSpc>
                <a:spcPct val="100000"/>
              </a:lnSpc>
              <a:spcBef>
                <a:spcPts val="105"/>
              </a:spcBef>
            </a:pPr>
            <a:r>
              <a:rPr sz="3200" spc="-35" dirty="0">
                <a:solidFill>
                  <a:srgbClr val="565655"/>
                </a:solidFill>
                <a:latin typeface="Palatino Linotype"/>
                <a:cs typeface="Palatino Linotype"/>
              </a:rPr>
              <a:t>Vaginal </a:t>
            </a:r>
            <a:r>
              <a:rPr sz="3200" dirty="0" err="1">
                <a:solidFill>
                  <a:srgbClr val="565655"/>
                </a:solidFill>
                <a:latin typeface="Palatino Linotype"/>
                <a:cs typeface="Palatino Linotype"/>
              </a:rPr>
              <a:t>atr</a:t>
            </a:r>
            <a:r>
              <a:rPr lang="tr-TR" sz="3200" dirty="0" err="1">
                <a:solidFill>
                  <a:srgbClr val="565655"/>
                </a:solidFill>
                <a:latin typeface="Palatino Linotype"/>
                <a:cs typeface="Palatino Linotype"/>
              </a:rPr>
              <a:t>ofi</a:t>
            </a:r>
            <a:r>
              <a:rPr sz="3200" spc="-35" dirty="0">
                <a:solidFill>
                  <a:srgbClr val="565655"/>
                </a:solidFill>
                <a:latin typeface="Palatino Linotype"/>
                <a:cs typeface="Palatino Linotype"/>
              </a:rPr>
              <a:t> </a:t>
            </a:r>
            <a:r>
              <a:rPr lang="tr-TR" sz="3200" spc="-35" dirty="0">
                <a:solidFill>
                  <a:srgbClr val="565655"/>
                </a:solidFill>
                <a:latin typeface="Palatino Linotype"/>
                <a:cs typeface="Palatino Linotype"/>
              </a:rPr>
              <a:t>ve östrojen ilişkisi</a:t>
            </a:r>
            <a:endParaRPr sz="3200" dirty="0">
              <a:latin typeface="Palatino Linotype"/>
              <a:cs typeface="Palatino Linotype"/>
            </a:endParaRPr>
          </a:p>
        </p:txBody>
      </p:sp>
      <p:pic>
        <p:nvPicPr>
          <p:cNvPr id="7" name="object 7"/>
          <p:cNvPicPr/>
          <p:nvPr/>
        </p:nvPicPr>
        <p:blipFill>
          <a:blip r:embed="rId5" cstate="print"/>
          <a:stretch>
            <a:fillRect/>
          </a:stretch>
        </p:blipFill>
        <p:spPr>
          <a:xfrm>
            <a:off x="1788854" y="2745361"/>
            <a:ext cx="5373946" cy="3372085"/>
          </a:xfrm>
          <a:prstGeom prst="rect">
            <a:avLst/>
          </a:prstGeom>
        </p:spPr>
      </p:pic>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9" name="Metin kutusu 8">
            <a:extLst>
              <a:ext uri="{FF2B5EF4-FFF2-40B4-BE49-F238E27FC236}">
                <a16:creationId xmlns:a16="http://schemas.microsoft.com/office/drawing/2014/main" id="{44C8AF65-20FE-1B44-B7A9-BE10E75C4F2D}"/>
              </a:ext>
            </a:extLst>
          </p:cNvPr>
          <p:cNvSpPr txBox="1"/>
          <p:nvPr/>
        </p:nvSpPr>
        <p:spPr>
          <a:xfrm>
            <a:off x="1857734" y="5438991"/>
            <a:ext cx="2638066" cy="523220"/>
          </a:xfrm>
          <a:prstGeom prst="rect">
            <a:avLst/>
          </a:prstGeom>
          <a:solidFill>
            <a:schemeClr val="accent2">
              <a:lumMod val="60000"/>
              <a:lumOff val="40000"/>
            </a:schemeClr>
          </a:solidFill>
        </p:spPr>
        <p:txBody>
          <a:bodyPr wrap="square" rtlCol="0">
            <a:spAutoFit/>
          </a:bodyPr>
          <a:lstStyle/>
          <a:p>
            <a:r>
              <a:rPr lang="en-US" sz="2800" dirty="0" err="1">
                <a:solidFill>
                  <a:schemeClr val="bg1"/>
                </a:solidFill>
              </a:rPr>
              <a:t>Menepoz</a:t>
            </a:r>
            <a:r>
              <a:rPr lang="en-US" sz="2800" dirty="0">
                <a:solidFill>
                  <a:schemeClr val="bg1"/>
                </a:solidFill>
              </a:rPr>
              <a:t> </a:t>
            </a:r>
            <a:r>
              <a:rPr lang="en-US" sz="2800" dirty="0" err="1">
                <a:solidFill>
                  <a:schemeClr val="bg1"/>
                </a:solidFill>
              </a:rPr>
              <a:t>öncesi</a:t>
            </a:r>
            <a:endParaRPr lang="en-US" sz="2800" dirty="0">
              <a:solidFill>
                <a:schemeClr val="bg1"/>
              </a:solidFill>
            </a:endParaRPr>
          </a:p>
        </p:txBody>
      </p:sp>
      <p:sp>
        <p:nvSpPr>
          <p:cNvPr id="12" name="Metin kutusu 11">
            <a:extLst>
              <a:ext uri="{FF2B5EF4-FFF2-40B4-BE49-F238E27FC236}">
                <a16:creationId xmlns:a16="http://schemas.microsoft.com/office/drawing/2014/main" id="{ADB0273D-1924-7F47-A6BD-413F9F81ABA7}"/>
              </a:ext>
            </a:extLst>
          </p:cNvPr>
          <p:cNvSpPr txBox="1"/>
          <p:nvPr/>
        </p:nvSpPr>
        <p:spPr>
          <a:xfrm>
            <a:off x="4459610" y="5438991"/>
            <a:ext cx="2703190" cy="523220"/>
          </a:xfrm>
          <a:prstGeom prst="rect">
            <a:avLst/>
          </a:prstGeom>
          <a:solidFill>
            <a:schemeClr val="accent2">
              <a:lumMod val="60000"/>
              <a:lumOff val="40000"/>
            </a:schemeClr>
          </a:solidFill>
        </p:spPr>
        <p:txBody>
          <a:bodyPr wrap="square" rtlCol="0">
            <a:spAutoFit/>
          </a:bodyPr>
          <a:lstStyle/>
          <a:p>
            <a:r>
              <a:rPr lang="en-US" sz="2800" dirty="0" err="1">
                <a:solidFill>
                  <a:schemeClr val="bg1"/>
                </a:solidFill>
              </a:rPr>
              <a:t>Menepoz</a:t>
            </a:r>
            <a:r>
              <a:rPr lang="en-US" sz="2800" dirty="0">
                <a:solidFill>
                  <a:schemeClr val="bg1"/>
                </a:solidFill>
              </a:rPr>
              <a:t> </a:t>
            </a:r>
            <a:r>
              <a:rPr lang="en-US" sz="2800" dirty="0" err="1">
                <a:solidFill>
                  <a:schemeClr val="bg1"/>
                </a:solidFill>
              </a:rPr>
              <a:t>sonrası</a:t>
            </a:r>
            <a:endParaRPr lang="en-US" sz="2800" dirty="0">
              <a:solidFill>
                <a:schemeClr val="bg1"/>
              </a:solidFill>
            </a:endParaRPr>
          </a:p>
        </p:txBody>
      </p:sp>
      <p:cxnSp>
        <p:nvCxnSpPr>
          <p:cNvPr id="14" name="Düz Ok Bağlayıcısı 13">
            <a:extLst>
              <a:ext uri="{FF2B5EF4-FFF2-40B4-BE49-F238E27FC236}">
                <a16:creationId xmlns:a16="http://schemas.microsoft.com/office/drawing/2014/main" id="{41F7CDBB-B442-3D40-ACED-684CD67AE422}"/>
              </a:ext>
            </a:extLst>
          </p:cNvPr>
          <p:cNvCxnSpPr>
            <a:cxnSpLocks/>
          </p:cNvCxnSpPr>
          <p:nvPr/>
        </p:nvCxnSpPr>
        <p:spPr>
          <a:xfrm flipV="1">
            <a:off x="1066800" y="3200401"/>
            <a:ext cx="0" cy="988536"/>
          </a:xfrm>
          <a:prstGeom prst="straightConnector1">
            <a:avLst/>
          </a:prstGeom>
          <a:ln w="793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6" name="Dikdörtgen 15">
            <a:extLst>
              <a:ext uri="{FF2B5EF4-FFF2-40B4-BE49-F238E27FC236}">
                <a16:creationId xmlns:a16="http://schemas.microsoft.com/office/drawing/2014/main" id="{E427002F-404E-4C4E-9CA0-0995C9A6638F}"/>
              </a:ext>
            </a:extLst>
          </p:cNvPr>
          <p:cNvSpPr/>
          <p:nvPr/>
        </p:nvSpPr>
        <p:spPr>
          <a:xfrm>
            <a:off x="208670" y="4188937"/>
            <a:ext cx="1600118" cy="954107"/>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tr-TR" sz="2800" b="1" dirty="0">
                <a:ln/>
                <a:solidFill>
                  <a:schemeClr val="accent3"/>
                </a:solidFill>
              </a:rPr>
              <a:t>Yüksek </a:t>
            </a:r>
          </a:p>
          <a:p>
            <a:pPr algn="ctr"/>
            <a:r>
              <a:rPr lang="tr-TR" sz="2800" b="1" dirty="0">
                <a:ln/>
                <a:solidFill>
                  <a:schemeClr val="accent3"/>
                </a:solidFill>
              </a:rPr>
              <a:t>östrojen</a:t>
            </a:r>
          </a:p>
        </p:txBody>
      </p:sp>
      <p:cxnSp>
        <p:nvCxnSpPr>
          <p:cNvPr id="18" name="Düz Ok Bağlayıcısı 17">
            <a:extLst>
              <a:ext uri="{FF2B5EF4-FFF2-40B4-BE49-F238E27FC236}">
                <a16:creationId xmlns:a16="http://schemas.microsoft.com/office/drawing/2014/main" id="{004994DB-9F85-BE40-A95E-65E077E70A29}"/>
              </a:ext>
            </a:extLst>
          </p:cNvPr>
          <p:cNvCxnSpPr>
            <a:cxnSpLocks/>
          </p:cNvCxnSpPr>
          <p:nvPr/>
        </p:nvCxnSpPr>
        <p:spPr>
          <a:xfrm>
            <a:off x="7964904" y="3074727"/>
            <a:ext cx="0" cy="1114210"/>
          </a:xfrm>
          <a:prstGeom prst="straightConnector1">
            <a:avLst/>
          </a:prstGeom>
          <a:ln w="793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Dikdörtgen 20">
            <a:extLst>
              <a:ext uri="{FF2B5EF4-FFF2-40B4-BE49-F238E27FC236}">
                <a16:creationId xmlns:a16="http://schemas.microsoft.com/office/drawing/2014/main" id="{58B9E3D7-5C7D-BB44-82C8-C18352CF1A4C}"/>
              </a:ext>
            </a:extLst>
          </p:cNvPr>
          <p:cNvSpPr/>
          <p:nvPr/>
        </p:nvSpPr>
        <p:spPr>
          <a:xfrm>
            <a:off x="7290100" y="4188937"/>
            <a:ext cx="1421799" cy="954107"/>
          </a:xfrm>
          <a:prstGeom prst="rect">
            <a:avLst/>
          </a:prstGeom>
          <a:noFill/>
        </p:spPr>
        <p:txBody>
          <a:bodyPr wrap="none" lIns="91440" tIns="45720" rIns="91440" bIns="45720">
            <a:spAutoFit/>
          </a:bodyPr>
          <a:lstStyle/>
          <a:p>
            <a:pPr algn="ctr"/>
            <a:r>
              <a:rPr lang="tr-TR" sz="2800" b="1" cap="none" spc="0" dirty="0">
                <a:ln w="22225">
                  <a:solidFill>
                    <a:schemeClr val="accent2"/>
                  </a:solidFill>
                  <a:prstDash val="solid"/>
                </a:ln>
                <a:solidFill>
                  <a:schemeClr val="accent2">
                    <a:lumMod val="40000"/>
                    <a:lumOff val="60000"/>
                  </a:schemeClr>
                </a:solidFill>
                <a:effectLst/>
              </a:rPr>
              <a:t>Düşük </a:t>
            </a:r>
          </a:p>
          <a:p>
            <a:pPr algn="ctr"/>
            <a:r>
              <a:rPr lang="tr-TR" sz="2800" b="1" cap="none" spc="0" dirty="0">
                <a:ln w="22225">
                  <a:solidFill>
                    <a:schemeClr val="accent2"/>
                  </a:solidFill>
                  <a:prstDash val="solid"/>
                </a:ln>
                <a:solidFill>
                  <a:schemeClr val="accent2">
                    <a:lumMod val="40000"/>
                    <a:lumOff val="60000"/>
                  </a:schemeClr>
                </a:solidFill>
                <a:effectLst/>
              </a:rPr>
              <a:t>östrojen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785620"/>
            <a:ext cx="4056379" cy="574040"/>
          </a:xfrm>
          <a:prstGeom prst="rect">
            <a:avLst/>
          </a:prstGeom>
        </p:spPr>
        <p:txBody>
          <a:bodyPr vert="horz" wrap="square" lIns="0" tIns="12700" rIns="0" bIns="0" rtlCol="0">
            <a:spAutoFit/>
          </a:bodyPr>
          <a:lstStyle/>
          <a:p>
            <a:pPr marL="12700">
              <a:lnSpc>
                <a:spcPct val="100000"/>
              </a:lnSpc>
              <a:spcBef>
                <a:spcPts val="100"/>
              </a:spcBef>
              <a:tabLst>
                <a:tab pos="902335" algn="l"/>
              </a:tabLst>
            </a:pPr>
            <a:r>
              <a:rPr sz="3600" spc="-5" dirty="0"/>
              <a:t>1/3	</a:t>
            </a:r>
            <a:r>
              <a:rPr lang="tr-TR" sz="3600" spc="-40" dirty="0"/>
              <a:t>Vajinal </a:t>
            </a:r>
            <a:r>
              <a:rPr lang="tr-TR" sz="3600" spc="-40" dirty="0" err="1"/>
              <a:t>Atrofi</a:t>
            </a:r>
            <a:endParaRPr sz="360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535940" y="2795142"/>
            <a:ext cx="7285990" cy="3227165"/>
          </a:xfrm>
          <a:prstGeom prst="rect">
            <a:avLst/>
          </a:prstGeom>
        </p:spPr>
        <p:txBody>
          <a:bodyPr vert="horz" wrap="square" lIns="0" tIns="117475" rIns="0" bIns="0" rtlCol="0">
            <a:spAutoFit/>
          </a:bodyPr>
          <a:lstStyle/>
          <a:p>
            <a:pPr marL="341630" indent="-329565">
              <a:lnSpc>
                <a:spcPct val="100000"/>
              </a:lnSpc>
              <a:spcBef>
                <a:spcPts val="925"/>
              </a:spcBef>
              <a:buFont typeface="Arial MT"/>
              <a:buChar char="•"/>
              <a:tabLst>
                <a:tab pos="341630" algn="l"/>
                <a:tab pos="342265" algn="l"/>
              </a:tabLst>
            </a:pPr>
            <a:r>
              <a:rPr lang="tr-TR" sz="1800" b="1" i="1" u="sng" spc="-5" dirty="0">
                <a:solidFill>
                  <a:srgbClr val="565655"/>
                </a:solidFill>
                <a:uFill>
                  <a:solidFill>
                    <a:srgbClr val="565655"/>
                  </a:solidFill>
                </a:uFill>
                <a:latin typeface="Palatino Linotype"/>
                <a:cs typeface="Palatino Linotype"/>
              </a:rPr>
              <a:t>Yaşa bağlı değişiklikler </a:t>
            </a:r>
            <a:r>
              <a:rPr sz="1800" b="1" i="1" u="sng" spc="-5" dirty="0">
                <a:solidFill>
                  <a:srgbClr val="565655"/>
                </a:solidFill>
                <a:uFill>
                  <a:solidFill>
                    <a:srgbClr val="565655"/>
                  </a:solidFill>
                </a:uFill>
                <a:latin typeface="Palatino Linotype"/>
                <a:cs typeface="Palatino Linotype"/>
              </a:rPr>
              <a:t>:</a:t>
            </a:r>
            <a:endParaRPr sz="1800" dirty="0">
              <a:latin typeface="Palatino Linotype"/>
              <a:cs typeface="Palatino Linotype"/>
            </a:endParaRPr>
          </a:p>
          <a:p>
            <a:pPr marL="341630" indent="-329565">
              <a:lnSpc>
                <a:spcPct val="100000"/>
              </a:lnSpc>
              <a:spcBef>
                <a:spcPts val="830"/>
              </a:spcBef>
              <a:buFont typeface="Arial MT"/>
              <a:buChar char="•"/>
              <a:tabLst>
                <a:tab pos="341630" algn="l"/>
                <a:tab pos="342265" algn="l"/>
              </a:tabLst>
            </a:pPr>
            <a:r>
              <a:rPr lang="tr-TR" sz="1800" dirty="0" err="1">
                <a:solidFill>
                  <a:srgbClr val="565655"/>
                </a:solidFill>
                <a:latin typeface="Palatino Linotype"/>
                <a:cs typeface="Palatino Linotype"/>
              </a:rPr>
              <a:t>Vajen</a:t>
            </a:r>
            <a:r>
              <a:rPr lang="tr-TR" sz="1800" dirty="0">
                <a:solidFill>
                  <a:srgbClr val="565655"/>
                </a:solidFill>
                <a:latin typeface="Palatino Linotype"/>
                <a:cs typeface="Palatino Linotype"/>
              </a:rPr>
              <a:t> duvarı incelir, daha az elastik hal alır ve </a:t>
            </a:r>
            <a:r>
              <a:rPr lang="tr-TR" sz="1800" dirty="0" err="1">
                <a:solidFill>
                  <a:srgbClr val="565655"/>
                </a:solidFill>
                <a:latin typeface="Palatino Linotype"/>
                <a:cs typeface="Palatino Linotype"/>
              </a:rPr>
              <a:t>rugaları</a:t>
            </a:r>
            <a:r>
              <a:rPr lang="tr-TR" dirty="0">
                <a:solidFill>
                  <a:srgbClr val="565655"/>
                </a:solidFill>
                <a:latin typeface="Palatino Linotype"/>
                <a:cs typeface="Palatino Linotype"/>
              </a:rPr>
              <a:t>(tırtıklı yapı) kaybolur.</a:t>
            </a:r>
            <a:r>
              <a:rPr sz="1800" dirty="0">
                <a:solidFill>
                  <a:srgbClr val="565655"/>
                </a:solidFill>
                <a:latin typeface="Palatino Linotype"/>
                <a:cs typeface="Palatino Linotype"/>
              </a:rPr>
              <a:t> </a:t>
            </a:r>
            <a:endParaRPr lang="tr-TR" sz="1800" dirty="0">
              <a:solidFill>
                <a:srgbClr val="565655"/>
              </a:solidFill>
              <a:latin typeface="Palatino Linotype"/>
              <a:cs typeface="Palatino Linotype"/>
            </a:endParaRPr>
          </a:p>
          <a:p>
            <a:pPr marL="341630" indent="-329565">
              <a:lnSpc>
                <a:spcPct val="100000"/>
              </a:lnSpc>
              <a:spcBef>
                <a:spcPts val="830"/>
              </a:spcBef>
              <a:buFont typeface="Arial MT"/>
              <a:buChar char="•"/>
              <a:tabLst>
                <a:tab pos="341630" algn="l"/>
                <a:tab pos="342265" algn="l"/>
              </a:tabLst>
            </a:pPr>
            <a:r>
              <a:rPr lang="tr-TR" sz="1800" dirty="0" err="1">
                <a:solidFill>
                  <a:srgbClr val="565655"/>
                </a:solidFill>
                <a:latin typeface="Palatino Linotype"/>
                <a:cs typeface="Palatino Linotype"/>
              </a:rPr>
              <a:t>Vajen</a:t>
            </a:r>
            <a:r>
              <a:rPr lang="tr-TR" sz="1800" dirty="0">
                <a:solidFill>
                  <a:srgbClr val="565655"/>
                </a:solidFill>
                <a:latin typeface="Palatino Linotype"/>
                <a:cs typeface="Palatino Linotype"/>
              </a:rPr>
              <a:t> duvarı hassaslaşmasına bağlı minimal travmalarla bile sıklıkla </a:t>
            </a:r>
            <a:r>
              <a:rPr lang="tr-TR" sz="1800" dirty="0" err="1">
                <a:solidFill>
                  <a:srgbClr val="565655"/>
                </a:solidFill>
                <a:latin typeface="Palatino Linotype"/>
                <a:cs typeface="Palatino Linotype"/>
              </a:rPr>
              <a:t>ülseratif</a:t>
            </a:r>
            <a:r>
              <a:rPr lang="tr-TR" sz="1800" dirty="0">
                <a:solidFill>
                  <a:srgbClr val="565655"/>
                </a:solidFill>
                <a:latin typeface="Palatino Linotype"/>
                <a:cs typeface="Palatino Linotype"/>
              </a:rPr>
              <a:t> lezyonlar</a:t>
            </a:r>
            <a:r>
              <a:rPr lang="tr-TR" dirty="0">
                <a:solidFill>
                  <a:srgbClr val="565655"/>
                </a:solidFill>
                <a:latin typeface="Palatino Linotype"/>
                <a:cs typeface="Palatino Linotype"/>
              </a:rPr>
              <a:t> ve kanamalar görülür.</a:t>
            </a:r>
          </a:p>
          <a:p>
            <a:pPr marL="341630" indent="-329565">
              <a:lnSpc>
                <a:spcPct val="100000"/>
              </a:lnSpc>
              <a:spcBef>
                <a:spcPts val="830"/>
              </a:spcBef>
              <a:buFont typeface="Arial MT"/>
              <a:buChar char="•"/>
              <a:tabLst>
                <a:tab pos="341630" algn="l"/>
                <a:tab pos="342265" algn="l"/>
              </a:tabLst>
            </a:pPr>
            <a:r>
              <a:rPr lang="tr-TR" sz="1800" dirty="0">
                <a:solidFill>
                  <a:srgbClr val="565655"/>
                </a:solidFill>
                <a:latin typeface="Palatino Linotype"/>
                <a:cs typeface="Palatino Linotype"/>
              </a:rPr>
              <a:t>Vajinal kanal daralır ve kısalır</a:t>
            </a:r>
            <a:endParaRPr sz="1800" dirty="0">
              <a:latin typeface="Palatino Linotype"/>
              <a:cs typeface="Palatino Linotype"/>
            </a:endParaRPr>
          </a:p>
          <a:p>
            <a:pPr marL="341630" indent="-329565">
              <a:lnSpc>
                <a:spcPct val="100000"/>
              </a:lnSpc>
              <a:spcBef>
                <a:spcPts val="830"/>
              </a:spcBef>
              <a:buFont typeface="Arial MT"/>
              <a:buChar char="•"/>
              <a:tabLst>
                <a:tab pos="341630" algn="l"/>
                <a:tab pos="342265" algn="l"/>
              </a:tabLst>
            </a:pPr>
            <a:r>
              <a:rPr sz="1800" b="1" i="1" u="sng" spc="-25" dirty="0">
                <a:solidFill>
                  <a:srgbClr val="565655"/>
                </a:solidFill>
                <a:uFill>
                  <a:solidFill>
                    <a:srgbClr val="565655"/>
                  </a:solidFill>
                </a:uFill>
                <a:latin typeface="Palatino Linotype"/>
                <a:cs typeface="Palatino Linotype"/>
              </a:rPr>
              <a:t>Vaginal</a:t>
            </a:r>
            <a:r>
              <a:rPr sz="1800" b="1" i="1" u="sng" spc="-5" dirty="0">
                <a:solidFill>
                  <a:srgbClr val="565655"/>
                </a:solidFill>
                <a:uFill>
                  <a:solidFill>
                    <a:srgbClr val="565655"/>
                  </a:solidFill>
                </a:uFill>
                <a:latin typeface="Palatino Linotype"/>
                <a:cs typeface="Palatino Linotype"/>
              </a:rPr>
              <a:t> Hystology</a:t>
            </a:r>
            <a:r>
              <a:rPr sz="1800" b="1" i="1" u="sng" spc="5" dirty="0">
                <a:solidFill>
                  <a:srgbClr val="565655"/>
                </a:solidFill>
                <a:uFill>
                  <a:solidFill>
                    <a:srgbClr val="565655"/>
                  </a:solidFill>
                </a:uFill>
                <a:latin typeface="Palatino Linotype"/>
                <a:cs typeface="Palatino Linotype"/>
              </a:rPr>
              <a:t> </a:t>
            </a:r>
            <a:r>
              <a:rPr sz="1800" b="1" i="1" u="sng" spc="-5" dirty="0">
                <a:solidFill>
                  <a:srgbClr val="565655"/>
                </a:solidFill>
                <a:uFill>
                  <a:solidFill>
                    <a:srgbClr val="565655"/>
                  </a:solidFill>
                </a:uFill>
                <a:latin typeface="Palatino Linotype"/>
                <a:cs typeface="Palatino Linotype"/>
              </a:rPr>
              <a:t>Posmenopausal</a:t>
            </a:r>
            <a:r>
              <a:rPr sz="1800" b="1" i="1" u="sng" spc="15" dirty="0">
                <a:solidFill>
                  <a:srgbClr val="565655"/>
                </a:solidFill>
                <a:uFill>
                  <a:solidFill>
                    <a:srgbClr val="565655"/>
                  </a:solidFill>
                </a:uFill>
                <a:latin typeface="Palatino Linotype"/>
                <a:cs typeface="Palatino Linotype"/>
              </a:rPr>
              <a:t> </a:t>
            </a:r>
            <a:r>
              <a:rPr sz="1800" b="1" i="1" u="sng" spc="-5" dirty="0">
                <a:solidFill>
                  <a:srgbClr val="565655"/>
                </a:solidFill>
                <a:uFill>
                  <a:solidFill>
                    <a:srgbClr val="565655"/>
                  </a:solidFill>
                </a:uFill>
                <a:latin typeface="Palatino Linotype"/>
                <a:cs typeface="Palatino Linotype"/>
              </a:rPr>
              <a:t>changes:</a:t>
            </a:r>
            <a:endParaRPr sz="1800" dirty="0">
              <a:latin typeface="Palatino Linotype"/>
              <a:cs typeface="Palatino Linotype"/>
            </a:endParaRPr>
          </a:p>
          <a:p>
            <a:pPr marL="341630" indent="-329565">
              <a:lnSpc>
                <a:spcPct val="100000"/>
              </a:lnSpc>
              <a:spcBef>
                <a:spcPts val="840"/>
              </a:spcBef>
              <a:buFont typeface="Arial MT"/>
              <a:buChar char="•"/>
              <a:tabLst>
                <a:tab pos="341630" algn="l"/>
                <a:tab pos="342265" algn="l"/>
              </a:tabLst>
            </a:pPr>
            <a:r>
              <a:rPr lang="tr-TR" sz="1800" spc="-5" dirty="0">
                <a:solidFill>
                  <a:srgbClr val="565655"/>
                </a:solidFill>
                <a:latin typeface="Palatino Linotype"/>
                <a:cs typeface="Palatino Linotype"/>
              </a:rPr>
              <a:t>Vajinal </a:t>
            </a:r>
            <a:r>
              <a:rPr lang="tr-TR" sz="1800" spc="-5" dirty="0" err="1">
                <a:solidFill>
                  <a:srgbClr val="565655"/>
                </a:solidFill>
                <a:latin typeface="Palatino Linotype"/>
                <a:cs typeface="Palatino Linotype"/>
              </a:rPr>
              <a:t>epitel</a:t>
            </a:r>
            <a:r>
              <a:rPr lang="tr-TR" sz="1800" spc="-5" dirty="0">
                <a:solidFill>
                  <a:srgbClr val="565655"/>
                </a:solidFill>
                <a:latin typeface="Palatino Linotype"/>
                <a:cs typeface="Palatino Linotype"/>
              </a:rPr>
              <a:t> dokusu düzleşir</a:t>
            </a:r>
          </a:p>
          <a:p>
            <a:pPr marL="341630" indent="-329565">
              <a:lnSpc>
                <a:spcPct val="100000"/>
              </a:lnSpc>
              <a:spcBef>
                <a:spcPts val="840"/>
              </a:spcBef>
              <a:buFont typeface="Arial MT"/>
              <a:buChar char="•"/>
              <a:tabLst>
                <a:tab pos="341630" algn="l"/>
                <a:tab pos="342265" algn="l"/>
              </a:tabLst>
            </a:pPr>
            <a:r>
              <a:rPr lang="tr-TR" sz="1800" spc="-5" dirty="0" err="1">
                <a:solidFill>
                  <a:srgbClr val="565655"/>
                </a:solidFill>
                <a:latin typeface="Palatino Linotype"/>
                <a:cs typeface="Palatino Linotype"/>
              </a:rPr>
              <a:t>Yü</a:t>
            </a:r>
            <a:r>
              <a:rPr lang="tr-TR" spc="-5" dirty="0" err="1">
                <a:solidFill>
                  <a:srgbClr val="565655"/>
                </a:solidFill>
                <a:latin typeface="Palatino Linotype"/>
                <a:cs typeface="Palatino Linotype"/>
              </a:rPr>
              <a:t>zeyel</a:t>
            </a:r>
            <a:r>
              <a:rPr lang="tr-TR" spc="-5" dirty="0">
                <a:solidFill>
                  <a:srgbClr val="565655"/>
                </a:solidFill>
                <a:latin typeface="Palatino Linotype"/>
                <a:cs typeface="Palatino Linotype"/>
              </a:rPr>
              <a:t> </a:t>
            </a:r>
            <a:r>
              <a:rPr lang="tr-TR" spc="-5" dirty="0" err="1">
                <a:solidFill>
                  <a:srgbClr val="565655"/>
                </a:solidFill>
                <a:latin typeface="Palatino Linotype"/>
                <a:cs typeface="Palatino Linotype"/>
              </a:rPr>
              <a:t>keratinazasyon</a:t>
            </a:r>
            <a:r>
              <a:rPr lang="tr-TR" spc="-5" dirty="0">
                <a:solidFill>
                  <a:srgbClr val="565655"/>
                </a:solidFill>
                <a:latin typeface="Palatino Linotype"/>
                <a:cs typeface="Palatino Linotype"/>
              </a:rPr>
              <a:t> (sertleşme) gelişir</a:t>
            </a:r>
            <a:endParaRPr sz="1800" dirty="0">
              <a:latin typeface="Palatino Linotype"/>
              <a:cs typeface="Palatino Linotyp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901444"/>
            <a:ext cx="4417060" cy="566822"/>
          </a:xfrm>
          <a:prstGeom prst="rect">
            <a:avLst/>
          </a:prstGeom>
        </p:spPr>
        <p:txBody>
          <a:bodyPr vert="horz" wrap="square" lIns="0" tIns="12700" rIns="0" bIns="0" rtlCol="0">
            <a:spAutoFit/>
          </a:bodyPr>
          <a:lstStyle/>
          <a:p>
            <a:pPr marL="12700">
              <a:lnSpc>
                <a:spcPct val="100000"/>
              </a:lnSpc>
              <a:spcBef>
                <a:spcPts val="100"/>
              </a:spcBef>
              <a:tabLst>
                <a:tab pos="901065" algn="l"/>
              </a:tabLst>
            </a:pPr>
            <a:r>
              <a:rPr sz="3600" spc="-5" dirty="0"/>
              <a:t>2/3	</a:t>
            </a:r>
            <a:r>
              <a:rPr lang="tr-TR" sz="3600" spc="-5" dirty="0"/>
              <a:t>Cinsel Hayat</a:t>
            </a:r>
            <a:endParaRPr sz="360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535940" y="3101086"/>
            <a:ext cx="7705090" cy="2062488"/>
          </a:xfrm>
          <a:prstGeom prst="rect">
            <a:avLst/>
          </a:prstGeom>
        </p:spPr>
        <p:txBody>
          <a:bodyPr vert="horz" wrap="square" lIns="0" tIns="12700" rIns="0" bIns="0" rtlCol="0">
            <a:spAutoFit/>
          </a:bodyPr>
          <a:lstStyle/>
          <a:p>
            <a:pPr marL="241300" marR="5080" indent="-228600">
              <a:lnSpc>
                <a:spcPct val="120000"/>
              </a:lnSpc>
              <a:spcBef>
                <a:spcPts val="100"/>
              </a:spcBef>
              <a:buFont typeface="Arial MT"/>
              <a:buChar char="•"/>
              <a:tabLst>
                <a:tab pos="240665" algn="l"/>
                <a:tab pos="241300" algn="l"/>
              </a:tabLst>
            </a:pPr>
            <a:r>
              <a:rPr lang="tr-TR" sz="1800" dirty="0">
                <a:solidFill>
                  <a:srgbClr val="565655"/>
                </a:solidFill>
                <a:latin typeface="Palatino Linotype"/>
                <a:cs typeface="Palatino Linotype"/>
              </a:rPr>
              <a:t>Cinsel sorunlar genellikle yaşlanma ile artar. Rahatsız edici cinsel şikayetler orta yaşlarda (45-64) en üst seviyeye ulaşır.</a:t>
            </a:r>
          </a:p>
          <a:p>
            <a:pPr marL="241300" marR="5080" indent="-228600">
              <a:lnSpc>
                <a:spcPct val="120000"/>
              </a:lnSpc>
              <a:spcBef>
                <a:spcPts val="100"/>
              </a:spcBef>
              <a:buFont typeface="Arial MT"/>
              <a:buChar char="•"/>
              <a:tabLst>
                <a:tab pos="240665" algn="l"/>
                <a:tab pos="241300" algn="l"/>
              </a:tabLst>
            </a:pPr>
            <a:r>
              <a:rPr lang="tr-TR" dirty="0">
                <a:solidFill>
                  <a:srgbClr val="565655"/>
                </a:solidFill>
                <a:latin typeface="Palatino Linotype"/>
                <a:cs typeface="Palatino Linotype"/>
              </a:rPr>
              <a:t>Azalan östrojen </a:t>
            </a:r>
            <a:r>
              <a:rPr lang="tr-TR" dirty="0" err="1">
                <a:solidFill>
                  <a:srgbClr val="565655"/>
                </a:solidFill>
                <a:latin typeface="Palatino Linotype"/>
                <a:cs typeface="Palatino Linotype"/>
              </a:rPr>
              <a:t>vaginal</a:t>
            </a:r>
            <a:r>
              <a:rPr lang="tr-TR" dirty="0">
                <a:solidFill>
                  <a:srgbClr val="565655"/>
                </a:solidFill>
                <a:latin typeface="Palatino Linotype"/>
                <a:cs typeface="Palatino Linotype"/>
              </a:rPr>
              <a:t> ıslaklığın ve esneme kabiliyetinin azalmasına sebep olur.</a:t>
            </a:r>
            <a:r>
              <a:rPr sz="1800" dirty="0">
                <a:solidFill>
                  <a:srgbClr val="565655"/>
                </a:solidFill>
                <a:latin typeface="Palatino Linotype"/>
                <a:cs typeface="Palatino Linotype"/>
              </a:rPr>
              <a:t> </a:t>
            </a:r>
            <a:endParaRPr lang="tr-TR" sz="1800" dirty="0">
              <a:solidFill>
                <a:srgbClr val="565655"/>
              </a:solidFill>
              <a:latin typeface="Palatino Linotype"/>
              <a:cs typeface="Palatino Linotype"/>
            </a:endParaRPr>
          </a:p>
          <a:p>
            <a:pPr marL="241300" marR="79375" indent="-228600">
              <a:lnSpc>
                <a:spcPct val="120100"/>
              </a:lnSpc>
              <a:spcBef>
                <a:spcPts val="500"/>
              </a:spcBef>
              <a:buFont typeface="Arial MT"/>
              <a:buChar char="•"/>
              <a:tabLst>
                <a:tab pos="240665" algn="l"/>
                <a:tab pos="241300" algn="l"/>
              </a:tabLst>
            </a:pPr>
            <a:r>
              <a:rPr lang="tr-TR" spc="-15" dirty="0">
                <a:solidFill>
                  <a:srgbClr val="565655"/>
                </a:solidFill>
                <a:latin typeface="Palatino Linotype"/>
                <a:cs typeface="Palatino Linotype"/>
              </a:rPr>
              <a:t>Düzenli cinsel aktivite, kayganlaştırıcı ve nemlendirici kremler, vajinal östrojen </a:t>
            </a:r>
            <a:r>
              <a:rPr lang="tr-TR" spc="-15" dirty="0" err="1">
                <a:solidFill>
                  <a:srgbClr val="565655"/>
                </a:solidFill>
                <a:latin typeface="Palatino Linotype"/>
                <a:cs typeface="Palatino Linotype"/>
              </a:rPr>
              <a:t>preperatları</a:t>
            </a:r>
            <a:r>
              <a:rPr lang="tr-TR" spc="-15" dirty="0">
                <a:solidFill>
                  <a:srgbClr val="565655"/>
                </a:solidFill>
                <a:latin typeface="Palatino Linotype"/>
                <a:cs typeface="Palatino Linotype"/>
              </a:rPr>
              <a:t> bu yaşlarda sağlıklı cinsel yaşam için önerilmektedir.</a:t>
            </a:r>
            <a:endParaRPr sz="1800" dirty="0">
              <a:latin typeface="Palatino Linotype"/>
              <a:cs typeface="Palatino Linotyp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553717"/>
            <a:ext cx="5179060" cy="566822"/>
          </a:xfrm>
          <a:prstGeom prst="rect">
            <a:avLst/>
          </a:prstGeom>
        </p:spPr>
        <p:txBody>
          <a:bodyPr vert="horz" wrap="square" lIns="0" tIns="12700" rIns="0" bIns="0" rtlCol="0">
            <a:spAutoFit/>
          </a:bodyPr>
          <a:lstStyle/>
          <a:p>
            <a:pPr marL="12700">
              <a:lnSpc>
                <a:spcPct val="100000"/>
              </a:lnSpc>
              <a:spcBef>
                <a:spcPts val="100"/>
              </a:spcBef>
              <a:tabLst>
                <a:tab pos="901065" algn="l"/>
              </a:tabLst>
            </a:pPr>
            <a:r>
              <a:rPr sz="3600" spc="-5" dirty="0"/>
              <a:t>3/3	</a:t>
            </a:r>
            <a:r>
              <a:rPr lang="tr-TR" sz="3600" dirty="0"/>
              <a:t>İdrarla ilgili şikayetler</a:t>
            </a:r>
            <a:endParaRPr sz="360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535940" y="2444270"/>
            <a:ext cx="8047355" cy="3187924"/>
          </a:xfrm>
          <a:prstGeom prst="rect">
            <a:avLst/>
          </a:prstGeom>
        </p:spPr>
        <p:txBody>
          <a:bodyPr vert="horz" wrap="square" lIns="0" tIns="12700" rIns="0" bIns="0" rtlCol="0">
            <a:spAutoFit/>
          </a:bodyPr>
          <a:lstStyle/>
          <a:p>
            <a:pPr marL="339090" marR="1132840" indent="-327025">
              <a:lnSpc>
                <a:spcPct val="120000"/>
              </a:lnSpc>
              <a:spcBef>
                <a:spcPts val="100"/>
              </a:spcBef>
              <a:buFont typeface="Arial MT"/>
              <a:buChar char="•"/>
              <a:tabLst>
                <a:tab pos="338455" algn="l"/>
                <a:tab pos="339725" algn="l"/>
              </a:tabLst>
            </a:pPr>
            <a:r>
              <a:rPr lang="tr-TR" sz="1800" dirty="0">
                <a:solidFill>
                  <a:srgbClr val="565655"/>
                </a:solidFill>
                <a:latin typeface="Palatino Linotype"/>
                <a:cs typeface="Palatino Linotype"/>
              </a:rPr>
              <a:t>İdrar şikayetleri orta yaş ve üzeri kadınlarda sıktır. Fakat menopoz sonrası östrojen azlığı ile ilişkisi bilinmemektedir.</a:t>
            </a:r>
            <a:endParaRPr sz="1800" dirty="0">
              <a:latin typeface="Palatino Linotype"/>
              <a:cs typeface="Palatino Linotype"/>
            </a:endParaRPr>
          </a:p>
          <a:p>
            <a:pPr marL="339090" marR="498475" indent="-327025">
              <a:lnSpc>
                <a:spcPct val="120000"/>
              </a:lnSpc>
              <a:spcBef>
                <a:spcPts val="409"/>
              </a:spcBef>
              <a:buFont typeface="Arial MT"/>
              <a:buChar char="•"/>
              <a:tabLst>
                <a:tab pos="338455" algn="l"/>
                <a:tab pos="339725" algn="l"/>
              </a:tabLst>
            </a:pPr>
            <a:r>
              <a:rPr lang="tr-TR" sz="1800" dirty="0">
                <a:solidFill>
                  <a:srgbClr val="565655"/>
                </a:solidFill>
                <a:latin typeface="Palatino Linotype"/>
                <a:cs typeface="Palatino Linotype"/>
              </a:rPr>
              <a:t>50 yaş üzeri her iki kadından birinde idrar kaçırma ya da aşırı aktif mesane semptomları(ani sıkışma hiss</a:t>
            </a:r>
            <a:r>
              <a:rPr lang="tr-TR" dirty="0">
                <a:solidFill>
                  <a:srgbClr val="565655"/>
                </a:solidFill>
                <a:latin typeface="Palatino Linotype"/>
                <a:cs typeface="Palatino Linotype"/>
              </a:rPr>
              <a:t>i, sık idrara gitme)</a:t>
            </a:r>
            <a:r>
              <a:rPr lang="tr-TR" sz="1800" dirty="0">
                <a:solidFill>
                  <a:srgbClr val="565655"/>
                </a:solidFill>
                <a:latin typeface="Palatino Linotype"/>
                <a:cs typeface="Palatino Linotype"/>
              </a:rPr>
              <a:t> izlenmektedir.</a:t>
            </a:r>
          </a:p>
          <a:p>
            <a:pPr marL="339090" marR="498475" indent="-327025">
              <a:lnSpc>
                <a:spcPct val="120000"/>
              </a:lnSpc>
              <a:spcBef>
                <a:spcPts val="409"/>
              </a:spcBef>
              <a:buFont typeface="Arial MT"/>
              <a:buChar char="•"/>
              <a:tabLst>
                <a:tab pos="338455" algn="l"/>
                <a:tab pos="339725" algn="l"/>
              </a:tabLst>
            </a:pPr>
            <a:r>
              <a:rPr lang="tr-TR" sz="1800" spc="-5" dirty="0">
                <a:solidFill>
                  <a:srgbClr val="565655"/>
                </a:solidFill>
                <a:latin typeface="Palatino Linotype"/>
                <a:cs typeface="Palatino Linotype"/>
              </a:rPr>
              <a:t>Erken menopoz döneminde görülen hafif idrar kaçırma menopozdan sonraki ilk 5 yılda azalma eğilimindedir.</a:t>
            </a:r>
            <a:r>
              <a:rPr lang="tr-TR" dirty="0"/>
              <a:t> </a:t>
            </a:r>
          </a:p>
          <a:p>
            <a:pPr marL="339090" marR="498475" indent="-327025">
              <a:lnSpc>
                <a:spcPct val="120000"/>
              </a:lnSpc>
              <a:spcBef>
                <a:spcPts val="409"/>
              </a:spcBef>
              <a:buFont typeface="Arial MT"/>
              <a:buChar char="•"/>
              <a:tabLst>
                <a:tab pos="338455" algn="l"/>
                <a:tab pos="339725" algn="l"/>
              </a:tabLst>
            </a:pPr>
            <a:r>
              <a:rPr lang="tr-TR" spc="-25" dirty="0">
                <a:solidFill>
                  <a:srgbClr val="565655"/>
                </a:solidFill>
                <a:latin typeface="Palatino Linotype"/>
                <a:cs typeface="Palatino Linotype"/>
              </a:rPr>
              <a:t>Fazla kilolu kadınların kilo vermesi pozitif etkilidir.</a:t>
            </a:r>
          </a:p>
          <a:p>
            <a:pPr marL="339090" marR="498475" indent="-327025">
              <a:lnSpc>
                <a:spcPct val="120000"/>
              </a:lnSpc>
              <a:spcBef>
                <a:spcPts val="409"/>
              </a:spcBef>
              <a:buFont typeface="Arial MT"/>
              <a:buChar char="•"/>
              <a:tabLst>
                <a:tab pos="338455" algn="l"/>
                <a:tab pos="339725" algn="l"/>
              </a:tabLst>
            </a:pPr>
            <a:r>
              <a:rPr lang="tr-TR" sz="1800" spc="-25" dirty="0" err="1">
                <a:solidFill>
                  <a:srgbClr val="565655"/>
                </a:solidFill>
                <a:latin typeface="Palatino Linotype"/>
                <a:cs typeface="Palatino Linotype"/>
              </a:rPr>
              <a:t>Kegel</a:t>
            </a:r>
            <a:r>
              <a:rPr lang="tr-TR" sz="1800" spc="-25" dirty="0">
                <a:solidFill>
                  <a:srgbClr val="565655"/>
                </a:solidFill>
                <a:latin typeface="Palatino Linotype"/>
                <a:cs typeface="Palatino Linotype"/>
              </a:rPr>
              <a:t> </a:t>
            </a:r>
            <a:r>
              <a:rPr lang="tr-TR" sz="1800" spc="-25" dirty="0" err="1">
                <a:solidFill>
                  <a:srgbClr val="565655"/>
                </a:solidFill>
                <a:latin typeface="Palatino Linotype"/>
                <a:cs typeface="Palatino Linotype"/>
              </a:rPr>
              <a:t>egsersizleri</a:t>
            </a:r>
            <a:r>
              <a:rPr lang="tr-TR" sz="1800" spc="-25" dirty="0">
                <a:solidFill>
                  <a:srgbClr val="565655"/>
                </a:solidFill>
                <a:latin typeface="Palatino Linotype"/>
                <a:cs typeface="Palatino Linotype"/>
              </a:rPr>
              <a:t> düzenli yapıldığında idrar kaçırma şikayeti olan hastaların %50 sinde çok faydalıdır.</a:t>
            </a:r>
            <a:endParaRPr sz="1800" dirty="0">
              <a:latin typeface="Palatino Linotype"/>
              <a:cs typeface="Palatino Linotyp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83587" y="2482595"/>
            <a:ext cx="4344944" cy="3403091"/>
          </a:xfrm>
          <a:prstGeom prst="rect">
            <a:avLst/>
          </a:prstGeom>
        </p:spPr>
      </p:pic>
      <p:sp>
        <p:nvSpPr>
          <p:cNvPr id="3" name="object 3"/>
          <p:cNvSpPr txBox="1"/>
          <p:nvPr/>
        </p:nvSpPr>
        <p:spPr>
          <a:xfrm>
            <a:off x="234797" y="2506662"/>
            <a:ext cx="4427220" cy="3341428"/>
          </a:xfrm>
          <a:prstGeom prst="rect">
            <a:avLst/>
          </a:prstGeom>
        </p:spPr>
        <p:txBody>
          <a:bodyPr vert="horz" wrap="square" lIns="0" tIns="13335" rIns="0" bIns="0" rtlCol="0">
            <a:spAutoFit/>
          </a:bodyPr>
          <a:lstStyle/>
          <a:p>
            <a:pPr marL="298450" marR="5080" indent="-285750">
              <a:lnSpc>
                <a:spcPct val="120000"/>
              </a:lnSpc>
              <a:spcBef>
                <a:spcPts val="105"/>
              </a:spcBef>
              <a:buFont typeface="Arial" panose="020B0604020202020204" pitchFamily="34" charset="0"/>
              <a:buChar char="•"/>
            </a:pPr>
            <a:r>
              <a:rPr lang="tr-TR" sz="1800" spc="-5" dirty="0">
                <a:solidFill>
                  <a:srgbClr val="565655"/>
                </a:solidFill>
                <a:latin typeface="Palatino Linotype"/>
                <a:cs typeface="Palatino Linotype"/>
              </a:rPr>
              <a:t>Bu mekanizma ilk olarak 2004 yılında </a:t>
            </a:r>
            <a:r>
              <a:rPr lang="tr-TR" sz="1800" spc="-5" dirty="0" err="1">
                <a:solidFill>
                  <a:srgbClr val="565655"/>
                </a:solidFill>
                <a:latin typeface="Palatino Linotype"/>
                <a:cs typeface="Palatino Linotype"/>
              </a:rPr>
              <a:t>Manstein</a:t>
            </a:r>
            <a:r>
              <a:rPr lang="tr-TR" sz="1800" spc="-5" dirty="0">
                <a:solidFill>
                  <a:srgbClr val="565655"/>
                </a:solidFill>
                <a:latin typeface="Palatino Linotype"/>
                <a:cs typeface="Palatino Linotype"/>
              </a:rPr>
              <a:t> ve arkadaşları tarafından tanımlanmıştır.</a:t>
            </a:r>
          </a:p>
          <a:p>
            <a:pPr marL="298450" marR="5080" indent="-285750">
              <a:lnSpc>
                <a:spcPct val="120000"/>
              </a:lnSpc>
              <a:spcBef>
                <a:spcPts val="105"/>
              </a:spcBef>
              <a:buFont typeface="Arial" panose="020B0604020202020204" pitchFamily="34" charset="0"/>
              <a:buChar char="•"/>
            </a:pPr>
            <a:r>
              <a:rPr lang="tr-TR" sz="1800" spc="-5" dirty="0">
                <a:solidFill>
                  <a:srgbClr val="565655"/>
                </a:solidFill>
                <a:latin typeface="Palatino Linotype"/>
                <a:cs typeface="Palatino Linotype"/>
              </a:rPr>
              <a:t>Lazerin etki ettiği yüzeyde yeni bir yüzey oluşturduğu ve bunun da klinik olarak olumlu bir etki oluşturduğu izlenmiş. </a:t>
            </a:r>
          </a:p>
          <a:p>
            <a:pPr marL="298450" marR="5080" indent="-285750">
              <a:lnSpc>
                <a:spcPct val="120000"/>
              </a:lnSpc>
              <a:spcBef>
                <a:spcPts val="105"/>
              </a:spcBef>
              <a:buFont typeface="Arial" panose="020B0604020202020204" pitchFamily="34" charset="0"/>
              <a:buChar char="•"/>
            </a:pPr>
            <a:r>
              <a:rPr lang="tr-TR" sz="1800" dirty="0">
                <a:solidFill>
                  <a:srgbClr val="565655"/>
                </a:solidFill>
                <a:latin typeface="Palatino Linotype"/>
                <a:cs typeface="Palatino Linotype"/>
              </a:rPr>
              <a:t>Bu teknik ile cilt-</a:t>
            </a:r>
            <a:r>
              <a:rPr lang="tr-TR" sz="1800" dirty="0" err="1">
                <a:solidFill>
                  <a:srgbClr val="565655"/>
                </a:solidFill>
                <a:latin typeface="Palatino Linotype"/>
                <a:cs typeface="Palatino Linotype"/>
              </a:rPr>
              <a:t>ciltaltı</a:t>
            </a:r>
            <a:r>
              <a:rPr lang="tr-TR" sz="1800" dirty="0">
                <a:solidFill>
                  <a:srgbClr val="565655"/>
                </a:solidFill>
                <a:latin typeface="Palatino Linotype"/>
                <a:cs typeface="Palatino Linotype"/>
              </a:rPr>
              <a:t> dokularda kontrollü bir </a:t>
            </a:r>
            <a:r>
              <a:rPr lang="tr-TR" sz="1800" dirty="0" err="1">
                <a:solidFill>
                  <a:srgbClr val="565655"/>
                </a:solidFill>
                <a:latin typeface="Palatino Linotype"/>
                <a:cs typeface="Palatino Linotype"/>
              </a:rPr>
              <a:t>mikrotermal</a:t>
            </a:r>
            <a:r>
              <a:rPr lang="tr-TR" sz="1800" dirty="0">
                <a:solidFill>
                  <a:srgbClr val="565655"/>
                </a:solidFill>
                <a:latin typeface="Palatino Linotype"/>
                <a:cs typeface="Palatino Linotype"/>
              </a:rPr>
              <a:t> tedavi alanı oluşmaktadır</a:t>
            </a:r>
            <a:r>
              <a:rPr lang="tr-TR" spc="-5" dirty="0">
                <a:solidFill>
                  <a:srgbClr val="565655"/>
                </a:solidFill>
                <a:latin typeface="Palatino Linotype"/>
                <a:cs typeface="Palatino Linotype"/>
              </a:rPr>
              <a:t>.</a:t>
            </a:r>
            <a:endParaRPr sz="1800" dirty="0">
              <a:latin typeface="Palatino Linotype"/>
              <a:cs typeface="Palatino Linotype"/>
            </a:endParaRP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4" name="object 4"/>
          <p:cNvSpPr txBox="1">
            <a:spLocks noGrp="1"/>
          </p:cNvSpPr>
          <p:nvPr>
            <p:ph type="title"/>
          </p:nvPr>
        </p:nvSpPr>
        <p:spPr>
          <a:xfrm>
            <a:off x="234797" y="1717293"/>
            <a:ext cx="4687570" cy="443070"/>
          </a:xfrm>
          <a:prstGeom prst="rect">
            <a:avLst/>
          </a:prstGeom>
        </p:spPr>
        <p:txBody>
          <a:bodyPr vert="horz" wrap="square" lIns="0" tIns="12065" rIns="0" bIns="0" rtlCol="0">
            <a:spAutoFit/>
          </a:bodyPr>
          <a:lstStyle/>
          <a:p>
            <a:pPr marL="12700">
              <a:lnSpc>
                <a:spcPct val="100000"/>
              </a:lnSpc>
              <a:spcBef>
                <a:spcPts val="95"/>
              </a:spcBef>
              <a:tabLst>
                <a:tab pos="1812289" algn="l"/>
              </a:tabLst>
            </a:pPr>
            <a:r>
              <a:rPr lang="tr-TR" sz="2800" b="1" spc="-5" dirty="0" err="1">
                <a:solidFill>
                  <a:srgbClr val="685C5F"/>
                </a:solidFill>
                <a:latin typeface="Palatino Linotype"/>
                <a:cs typeface="Palatino Linotype"/>
              </a:rPr>
              <a:t>Fraksiyonel</a:t>
            </a:r>
            <a:r>
              <a:rPr lang="tr-TR" sz="2800" b="1" spc="-5" dirty="0">
                <a:solidFill>
                  <a:srgbClr val="685C5F"/>
                </a:solidFill>
                <a:latin typeface="Palatino Linotype"/>
                <a:cs typeface="Palatino Linotype"/>
              </a:rPr>
              <a:t> </a:t>
            </a:r>
            <a:r>
              <a:rPr lang="tr-TR" sz="2800" b="1" spc="-5" dirty="0" err="1">
                <a:solidFill>
                  <a:srgbClr val="685C5F"/>
                </a:solidFill>
                <a:latin typeface="Palatino Linotype"/>
                <a:cs typeface="Palatino Linotype"/>
              </a:rPr>
              <a:t>Fototermolizis</a:t>
            </a:r>
            <a:endParaRPr sz="2800" dirty="0">
              <a:latin typeface="Palatino Linotype"/>
              <a:cs typeface="Palatino Linotyp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419600"/>
            <a:ext cx="9144000" cy="2438400"/>
            <a:chOff x="0" y="4419600"/>
            <a:chExt cx="9144000" cy="2438400"/>
          </a:xfrm>
        </p:grpSpPr>
        <p:pic>
          <p:nvPicPr>
            <p:cNvPr id="3" name="object 3"/>
            <p:cNvPicPr/>
            <p:nvPr/>
          </p:nvPicPr>
          <p:blipFill>
            <a:blip r:embed="rId2" cstate="print"/>
            <a:stretch>
              <a:fillRect/>
            </a:stretch>
          </p:blipFill>
          <p:spPr>
            <a:xfrm>
              <a:off x="7491983" y="6458710"/>
              <a:ext cx="1453896" cy="307848"/>
            </a:xfrm>
            <a:prstGeom prst="rect">
              <a:avLst/>
            </a:prstGeom>
          </p:spPr>
        </p:pic>
        <p:pic>
          <p:nvPicPr>
            <p:cNvPr id="4" name="object 4"/>
            <p:cNvPicPr/>
            <p:nvPr/>
          </p:nvPicPr>
          <p:blipFill>
            <a:blip r:embed="rId3" cstate="print"/>
            <a:stretch>
              <a:fillRect/>
            </a:stretch>
          </p:blipFill>
          <p:spPr>
            <a:xfrm>
              <a:off x="4457700" y="4419600"/>
              <a:ext cx="4533900" cy="1693164"/>
            </a:xfrm>
            <a:prstGeom prst="rect">
              <a:avLst/>
            </a:prstGeom>
          </p:spPr>
        </p:pic>
      </p:grpSp>
      <p:pic>
        <p:nvPicPr>
          <p:cNvPr id="5" name="object 5"/>
          <p:cNvPicPr/>
          <p:nvPr/>
        </p:nvPicPr>
        <p:blipFill>
          <a:blip r:embed="rId4" cstate="print"/>
          <a:stretch>
            <a:fillRect/>
          </a:stretch>
        </p:blipFill>
        <p:spPr>
          <a:xfrm>
            <a:off x="0" y="0"/>
            <a:ext cx="1764791" cy="1434084"/>
          </a:xfrm>
          <a:prstGeom prst="rect">
            <a:avLst/>
          </a:prstGeom>
        </p:spPr>
      </p:pic>
      <p:pic>
        <p:nvPicPr>
          <p:cNvPr id="6" name="object 6"/>
          <p:cNvPicPr/>
          <p:nvPr/>
        </p:nvPicPr>
        <p:blipFill>
          <a:blip r:embed="rId5" cstate="print"/>
          <a:stretch>
            <a:fillRect/>
          </a:stretch>
        </p:blipFill>
        <p:spPr>
          <a:xfrm>
            <a:off x="3134867" y="230124"/>
            <a:ext cx="2449068" cy="780288"/>
          </a:xfrm>
          <a:prstGeom prst="rect">
            <a:avLst/>
          </a:prstGeom>
        </p:spPr>
      </p:pic>
      <p:sp>
        <p:nvSpPr>
          <p:cNvPr id="7" name="object 7"/>
          <p:cNvSpPr txBox="1">
            <a:spLocks noGrp="1"/>
          </p:cNvSpPr>
          <p:nvPr>
            <p:ph type="title"/>
          </p:nvPr>
        </p:nvSpPr>
        <p:spPr>
          <a:xfrm>
            <a:off x="114299" y="1234322"/>
            <a:ext cx="4900930" cy="3720249"/>
          </a:xfrm>
          <a:prstGeom prst="rect">
            <a:avLst/>
          </a:prstGeom>
        </p:spPr>
        <p:txBody>
          <a:bodyPr vert="horz" wrap="square" lIns="0" tIns="67310" rIns="0" bIns="0" rtlCol="0">
            <a:spAutoFit/>
          </a:bodyPr>
          <a:lstStyle/>
          <a:p>
            <a:pPr marL="38100">
              <a:lnSpc>
                <a:spcPct val="100000"/>
              </a:lnSpc>
              <a:spcBef>
                <a:spcPts val="530"/>
              </a:spcBef>
            </a:pPr>
            <a:r>
              <a:rPr sz="1800" b="1" dirty="0" err="1">
                <a:latin typeface="Palatino Linotype"/>
                <a:cs typeface="Palatino Linotype"/>
              </a:rPr>
              <a:t>Shelase</a:t>
            </a:r>
            <a:r>
              <a:rPr sz="1800" b="1" spc="-35" dirty="0">
                <a:latin typeface="Palatino Linotype"/>
                <a:cs typeface="Palatino Linotype"/>
              </a:rPr>
              <a:t> </a:t>
            </a:r>
            <a:r>
              <a:rPr lang="tr-TR" sz="1800" b="1" spc="-35" dirty="0">
                <a:latin typeface="Palatino Linotype"/>
                <a:cs typeface="Palatino Linotype"/>
              </a:rPr>
              <a:t>ve</a:t>
            </a:r>
            <a:r>
              <a:rPr sz="1800" b="1" spc="-20" dirty="0">
                <a:latin typeface="Palatino Linotype"/>
                <a:cs typeface="Palatino Linotype"/>
              </a:rPr>
              <a:t> </a:t>
            </a:r>
            <a:r>
              <a:rPr lang="tr-TR" sz="1800" b="1" spc="-20" dirty="0">
                <a:latin typeface="Palatino Linotype"/>
                <a:cs typeface="Palatino Linotype"/>
              </a:rPr>
              <a:t>diğer </a:t>
            </a:r>
            <a:r>
              <a:rPr sz="1800" b="1" dirty="0">
                <a:latin typeface="Palatino Linotype"/>
                <a:cs typeface="Palatino Linotype"/>
              </a:rPr>
              <a:t>la</a:t>
            </a:r>
            <a:r>
              <a:rPr lang="tr-TR" sz="1800" b="1" dirty="0">
                <a:latin typeface="Palatino Linotype"/>
                <a:cs typeface="Palatino Linotype"/>
              </a:rPr>
              <a:t>zerler</a:t>
            </a:r>
            <a:br>
              <a:rPr lang="tr-TR" sz="1800" b="1" dirty="0">
                <a:latin typeface="Palatino Linotype"/>
                <a:cs typeface="Palatino Linotype"/>
              </a:rPr>
            </a:br>
            <a:br>
              <a:rPr lang="tr-TR" sz="1800" b="1" dirty="0">
                <a:latin typeface="Palatino Linotype"/>
                <a:cs typeface="Palatino Linotype"/>
              </a:rPr>
            </a:br>
            <a:endParaRPr sz="1800" dirty="0">
              <a:latin typeface="Palatino Linotype"/>
              <a:cs typeface="Palatino Linotype"/>
            </a:endParaRPr>
          </a:p>
          <a:p>
            <a:pPr marL="323850" marR="30480" indent="-285750">
              <a:lnSpc>
                <a:spcPct val="100000"/>
              </a:lnSpc>
              <a:spcBef>
                <a:spcPts val="430"/>
              </a:spcBef>
              <a:buFont typeface="Arial" panose="020B0604020202020204" pitchFamily="34" charset="0"/>
              <a:buChar char="•"/>
            </a:pPr>
            <a:r>
              <a:rPr lang="tr-TR" sz="1800" dirty="0">
                <a:latin typeface="Palatino Linotype"/>
                <a:cs typeface="Palatino Linotype"/>
              </a:rPr>
              <a:t>Vajinal tedavilerde kullanılan çoğu lazer sadece </a:t>
            </a:r>
            <a:r>
              <a:rPr lang="tr-TR" sz="1800" dirty="0" err="1">
                <a:latin typeface="Palatino Linotype"/>
                <a:cs typeface="Palatino Linotype"/>
              </a:rPr>
              <a:t>ablative</a:t>
            </a:r>
            <a:r>
              <a:rPr lang="tr-TR" sz="1800" dirty="0">
                <a:latin typeface="Palatino Linotype"/>
                <a:cs typeface="Palatino Linotype"/>
              </a:rPr>
              <a:t> etkilidir</a:t>
            </a:r>
            <a:br>
              <a:rPr lang="tr-TR" sz="1800" spc="-20" dirty="0">
                <a:latin typeface="Palatino Linotype"/>
                <a:cs typeface="Palatino Linotype"/>
              </a:rPr>
            </a:br>
            <a:br>
              <a:rPr lang="tr-TR" sz="1800" spc="-20" dirty="0">
                <a:latin typeface="Palatino Linotype"/>
                <a:cs typeface="Palatino Linotype"/>
              </a:rPr>
            </a:br>
            <a:r>
              <a:rPr lang="tr-TR" sz="1800" spc="-20" dirty="0">
                <a:latin typeface="Palatino Linotype"/>
                <a:cs typeface="Palatino Linotype"/>
              </a:rPr>
              <a:t>Mukoza </a:t>
            </a:r>
            <a:r>
              <a:rPr lang="tr-TR" sz="1800" spc="-20" dirty="0" err="1">
                <a:latin typeface="Palatino Linotype"/>
                <a:cs typeface="Palatino Linotype"/>
              </a:rPr>
              <a:t>kollojenin</a:t>
            </a:r>
            <a:r>
              <a:rPr lang="tr-TR" sz="1800" spc="-20" dirty="0">
                <a:latin typeface="Palatino Linotype"/>
                <a:cs typeface="Palatino Linotype"/>
              </a:rPr>
              <a:t> uyarılması için tedavinin en azında </a:t>
            </a:r>
            <a:r>
              <a:rPr lang="tr-TR" sz="1800" spc="-20" dirty="0" err="1">
                <a:latin typeface="Palatino Linotype"/>
                <a:cs typeface="Palatino Linotype"/>
              </a:rPr>
              <a:t>yüzeyel</a:t>
            </a:r>
            <a:r>
              <a:rPr lang="tr-TR" sz="1800" spc="-20" dirty="0">
                <a:latin typeface="Palatino Linotype"/>
                <a:cs typeface="Palatino Linotype"/>
              </a:rPr>
              <a:t> </a:t>
            </a:r>
            <a:r>
              <a:rPr lang="tr-TR" sz="1800" spc="-20" dirty="0" err="1">
                <a:latin typeface="Palatino Linotype"/>
                <a:cs typeface="Palatino Linotype"/>
              </a:rPr>
              <a:t>dermis</a:t>
            </a:r>
            <a:r>
              <a:rPr lang="tr-TR" sz="1800" spc="-20" dirty="0">
                <a:latin typeface="Palatino Linotype"/>
                <a:cs typeface="Palatino Linotype"/>
              </a:rPr>
              <a:t> tabakasına etki etmesi gerekir</a:t>
            </a:r>
            <a:r>
              <a:rPr sz="1800" spc="-5" dirty="0">
                <a:latin typeface="Palatino Linotype"/>
                <a:cs typeface="Palatino Linotype"/>
              </a:rPr>
              <a:t>. </a:t>
            </a:r>
            <a:br>
              <a:rPr lang="tr-TR" sz="1800" spc="-5" dirty="0">
                <a:latin typeface="Palatino Linotype"/>
                <a:cs typeface="Palatino Linotype"/>
              </a:rPr>
            </a:br>
            <a:br>
              <a:rPr lang="tr-TR" sz="1800" spc="-5" dirty="0">
                <a:latin typeface="Palatino Linotype"/>
                <a:cs typeface="Palatino Linotype"/>
              </a:rPr>
            </a:br>
            <a:r>
              <a:rPr lang="tr-TR" sz="1800" spc="-5" dirty="0">
                <a:latin typeface="Palatino Linotype"/>
                <a:cs typeface="Palatino Linotype"/>
              </a:rPr>
              <a:t>CO</a:t>
            </a:r>
            <a:r>
              <a:rPr lang="tr-TR" sz="1800" spc="-7" baseline="-20833" dirty="0">
                <a:latin typeface="Palatino Linotype"/>
                <a:cs typeface="Palatino Linotype"/>
              </a:rPr>
              <a:t>2 </a:t>
            </a:r>
            <a:r>
              <a:rPr lang="tr-TR" sz="1800" spc="-7" dirty="0">
                <a:latin typeface="Palatino Linotype"/>
                <a:cs typeface="Palatino Linotype"/>
              </a:rPr>
              <a:t> lazerin cilt altı dokulara termal </a:t>
            </a:r>
            <a:r>
              <a:rPr lang="tr-TR" sz="1800" spc="-7" dirty="0" err="1">
                <a:latin typeface="Palatino Linotype"/>
                <a:cs typeface="Palatino Linotype"/>
              </a:rPr>
              <a:t>diffüzyonu</a:t>
            </a:r>
            <a:r>
              <a:rPr lang="tr-TR" sz="1800" spc="-7" dirty="0">
                <a:latin typeface="Palatino Linotype"/>
                <a:cs typeface="Palatino Linotype"/>
              </a:rPr>
              <a:t> </a:t>
            </a:r>
            <a:r>
              <a:rPr lang="tr-TR" sz="1800" spc="-7" dirty="0" err="1">
                <a:latin typeface="Palatino Linotype"/>
                <a:cs typeface="Palatino Linotype"/>
              </a:rPr>
              <a:t>minumumdur</a:t>
            </a:r>
            <a:r>
              <a:rPr lang="tr-TR" sz="1800" spc="-7" dirty="0">
                <a:latin typeface="Palatino Linotype"/>
                <a:cs typeface="Palatino Linotype"/>
              </a:rPr>
              <a:t>.</a:t>
            </a:r>
            <a:r>
              <a:rPr lang="tr-TR" sz="1800" spc="-30" dirty="0">
                <a:latin typeface="Palatino Linotype"/>
                <a:cs typeface="Palatino Linotype"/>
              </a:rPr>
              <a:t> </a:t>
            </a:r>
            <a:r>
              <a:rPr lang="tr-TR" sz="1800" spc="-30" dirty="0" err="1">
                <a:latin typeface="Palatino Linotype"/>
                <a:cs typeface="Palatino Linotype"/>
              </a:rPr>
              <a:t>Er:YAG</a:t>
            </a:r>
            <a:r>
              <a:rPr lang="tr-TR" sz="1800" spc="-30" dirty="0">
                <a:latin typeface="Palatino Linotype"/>
                <a:cs typeface="Palatino Linotype"/>
              </a:rPr>
              <a:t>  lazerde ise hiç yoktur.</a:t>
            </a:r>
            <a:endParaRPr sz="1800" dirty="0">
              <a:latin typeface="Palatino Linotype"/>
              <a:cs typeface="Palatino Linotype"/>
            </a:endParaRPr>
          </a:p>
        </p:txBody>
      </p:sp>
      <p:pic>
        <p:nvPicPr>
          <p:cNvPr id="8" name="object 8"/>
          <p:cNvPicPr/>
          <p:nvPr/>
        </p:nvPicPr>
        <p:blipFill>
          <a:blip r:embed="rId6" cstate="print"/>
          <a:stretch>
            <a:fillRect/>
          </a:stretch>
        </p:blipFill>
        <p:spPr>
          <a:xfrm>
            <a:off x="5410200" y="1988820"/>
            <a:ext cx="3581400" cy="1432560"/>
          </a:xfrm>
          <a:prstGeom prst="rect">
            <a:avLst/>
          </a:prstGeom>
        </p:spPr>
      </p:pic>
      <p:sp>
        <p:nvSpPr>
          <p:cNvPr id="9" name="object 9"/>
          <p:cNvSpPr txBox="1"/>
          <p:nvPr/>
        </p:nvSpPr>
        <p:spPr>
          <a:xfrm>
            <a:off x="6103365" y="3500754"/>
            <a:ext cx="1471930" cy="269240"/>
          </a:xfrm>
          <a:prstGeom prst="rect">
            <a:avLst/>
          </a:prstGeom>
        </p:spPr>
        <p:txBody>
          <a:bodyPr vert="horz" wrap="square" lIns="0" tIns="12065" rIns="0" bIns="0" rtlCol="0">
            <a:spAutoFit/>
          </a:bodyPr>
          <a:lstStyle/>
          <a:p>
            <a:pPr marL="38100">
              <a:lnSpc>
                <a:spcPct val="100000"/>
              </a:lnSpc>
              <a:spcBef>
                <a:spcPts val="95"/>
              </a:spcBef>
            </a:pPr>
            <a:r>
              <a:rPr sz="1600" spc="-5" dirty="0">
                <a:solidFill>
                  <a:srgbClr val="565655"/>
                </a:solidFill>
                <a:latin typeface="Arial MT"/>
                <a:cs typeface="Arial MT"/>
              </a:rPr>
              <a:t>CO</a:t>
            </a:r>
            <a:r>
              <a:rPr sz="1575" spc="-7" baseline="-21164" dirty="0">
                <a:solidFill>
                  <a:srgbClr val="565655"/>
                </a:solidFill>
                <a:latin typeface="Arial MT"/>
                <a:cs typeface="Arial MT"/>
              </a:rPr>
              <a:t>2</a:t>
            </a:r>
            <a:r>
              <a:rPr sz="1575" spc="187" baseline="-21164" dirty="0">
                <a:solidFill>
                  <a:srgbClr val="565655"/>
                </a:solidFill>
                <a:latin typeface="Arial MT"/>
                <a:cs typeface="Arial MT"/>
              </a:rPr>
              <a:t> </a:t>
            </a:r>
            <a:r>
              <a:rPr sz="1600" spc="-5" dirty="0">
                <a:solidFill>
                  <a:srgbClr val="565655"/>
                </a:solidFill>
                <a:latin typeface="Arial MT"/>
                <a:cs typeface="Arial MT"/>
              </a:rPr>
              <a:t>10.600</a:t>
            </a:r>
            <a:r>
              <a:rPr sz="1600" spc="-15" dirty="0">
                <a:solidFill>
                  <a:srgbClr val="565655"/>
                </a:solidFill>
                <a:latin typeface="Arial MT"/>
                <a:cs typeface="Arial MT"/>
              </a:rPr>
              <a:t> </a:t>
            </a:r>
            <a:r>
              <a:rPr sz="1600" spc="-5" dirty="0">
                <a:solidFill>
                  <a:srgbClr val="565655"/>
                </a:solidFill>
                <a:latin typeface="Arial MT"/>
                <a:cs typeface="Arial MT"/>
              </a:rPr>
              <a:t>nm</a:t>
            </a:r>
            <a:endParaRPr sz="1600">
              <a:latin typeface="Arial MT"/>
              <a:cs typeface="Arial MT"/>
            </a:endParaRPr>
          </a:p>
        </p:txBody>
      </p:sp>
      <p:sp>
        <p:nvSpPr>
          <p:cNvPr id="10" name="object 10"/>
          <p:cNvSpPr txBox="1"/>
          <p:nvPr/>
        </p:nvSpPr>
        <p:spPr>
          <a:xfrm>
            <a:off x="6128765" y="6202171"/>
            <a:ext cx="1602740" cy="269240"/>
          </a:xfrm>
          <a:prstGeom prst="rect">
            <a:avLst/>
          </a:prstGeom>
        </p:spPr>
        <p:txBody>
          <a:bodyPr vert="horz" wrap="square" lIns="0" tIns="12065" rIns="0" bIns="0" rtlCol="0">
            <a:spAutoFit/>
          </a:bodyPr>
          <a:lstStyle/>
          <a:p>
            <a:pPr marL="12700">
              <a:lnSpc>
                <a:spcPct val="100000"/>
              </a:lnSpc>
              <a:spcBef>
                <a:spcPts val="95"/>
              </a:spcBef>
            </a:pPr>
            <a:r>
              <a:rPr sz="1600" spc="-30" dirty="0">
                <a:solidFill>
                  <a:srgbClr val="565655"/>
                </a:solidFill>
                <a:latin typeface="Arial MT"/>
                <a:cs typeface="Arial MT"/>
              </a:rPr>
              <a:t>Er:YAG</a:t>
            </a:r>
            <a:r>
              <a:rPr sz="1600" spc="15" dirty="0">
                <a:solidFill>
                  <a:srgbClr val="565655"/>
                </a:solidFill>
                <a:latin typeface="Arial MT"/>
                <a:cs typeface="Arial MT"/>
              </a:rPr>
              <a:t> </a:t>
            </a:r>
            <a:r>
              <a:rPr sz="1600" spc="-5" dirty="0">
                <a:solidFill>
                  <a:srgbClr val="565655"/>
                </a:solidFill>
                <a:latin typeface="Arial MT"/>
                <a:cs typeface="Arial MT"/>
              </a:rPr>
              <a:t>2.940</a:t>
            </a:r>
            <a:r>
              <a:rPr sz="1600" spc="-25" dirty="0">
                <a:solidFill>
                  <a:srgbClr val="565655"/>
                </a:solidFill>
                <a:latin typeface="Arial MT"/>
                <a:cs typeface="Arial MT"/>
              </a:rPr>
              <a:t> </a:t>
            </a:r>
            <a:r>
              <a:rPr sz="1600" spc="-5" dirty="0">
                <a:solidFill>
                  <a:srgbClr val="565655"/>
                </a:solidFill>
                <a:latin typeface="Arial MT"/>
                <a:cs typeface="Arial MT"/>
              </a:rPr>
              <a:t>nm</a:t>
            </a:r>
            <a:endParaRPr sz="1600">
              <a:latin typeface="Arial MT"/>
              <a:cs typeface="Arial MT"/>
            </a:endParaRPr>
          </a:p>
        </p:txBody>
      </p:sp>
      <p:sp>
        <p:nvSpPr>
          <p:cNvPr id="13" name="object 13"/>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764791" cy="1434084"/>
          </a:xfrm>
          <a:prstGeom prst="rect">
            <a:avLst/>
          </a:prstGeom>
        </p:spPr>
      </p:pic>
      <p:pic>
        <p:nvPicPr>
          <p:cNvPr id="3" name="object 3"/>
          <p:cNvPicPr/>
          <p:nvPr/>
        </p:nvPicPr>
        <p:blipFill>
          <a:blip r:embed="rId3" cstate="print"/>
          <a:stretch>
            <a:fillRect/>
          </a:stretch>
        </p:blipFill>
        <p:spPr>
          <a:xfrm>
            <a:off x="3134867" y="230124"/>
            <a:ext cx="2449068" cy="780288"/>
          </a:xfrm>
          <a:prstGeom prst="rect">
            <a:avLst/>
          </a:prstGeom>
        </p:spPr>
      </p:pic>
      <p:grpSp>
        <p:nvGrpSpPr>
          <p:cNvPr id="9" name="object 9"/>
          <p:cNvGrpSpPr/>
          <p:nvPr/>
        </p:nvGrpSpPr>
        <p:grpSpPr>
          <a:xfrm>
            <a:off x="0" y="1440681"/>
            <a:ext cx="9010015" cy="4719320"/>
            <a:chOff x="134112" y="1143000"/>
            <a:chExt cx="9010015" cy="4719320"/>
          </a:xfrm>
        </p:grpSpPr>
        <p:pic>
          <p:nvPicPr>
            <p:cNvPr id="10" name="object 10"/>
            <p:cNvPicPr/>
            <p:nvPr/>
          </p:nvPicPr>
          <p:blipFill>
            <a:blip r:embed="rId4" cstate="print"/>
            <a:stretch>
              <a:fillRect/>
            </a:stretch>
          </p:blipFill>
          <p:spPr>
            <a:xfrm>
              <a:off x="134112" y="1143000"/>
              <a:ext cx="5047488" cy="2743200"/>
            </a:xfrm>
            <a:prstGeom prst="rect">
              <a:avLst/>
            </a:prstGeom>
          </p:spPr>
        </p:pic>
        <p:pic>
          <p:nvPicPr>
            <p:cNvPr id="11" name="object 11"/>
            <p:cNvPicPr/>
            <p:nvPr/>
          </p:nvPicPr>
          <p:blipFill>
            <a:blip r:embed="rId5" cstate="print"/>
            <a:stretch>
              <a:fillRect/>
            </a:stretch>
          </p:blipFill>
          <p:spPr>
            <a:xfrm>
              <a:off x="4939157" y="1630527"/>
              <a:ext cx="4204843" cy="4231258"/>
            </a:xfrm>
            <a:prstGeom prst="rect">
              <a:avLst/>
            </a:prstGeom>
          </p:spPr>
        </p:pic>
      </p:gr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13" name="Metin kutusu 12">
            <a:extLst>
              <a:ext uri="{FF2B5EF4-FFF2-40B4-BE49-F238E27FC236}">
                <a16:creationId xmlns:a16="http://schemas.microsoft.com/office/drawing/2014/main" id="{7101D890-522A-F043-B3D6-7576232AB8D4}"/>
              </a:ext>
            </a:extLst>
          </p:cNvPr>
          <p:cNvSpPr txBox="1"/>
          <p:nvPr/>
        </p:nvSpPr>
        <p:spPr>
          <a:xfrm>
            <a:off x="382539" y="4633522"/>
            <a:ext cx="5233480" cy="1477328"/>
          </a:xfrm>
          <a:prstGeom prst="rect">
            <a:avLst/>
          </a:prstGeom>
          <a:noFill/>
        </p:spPr>
        <p:txBody>
          <a:bodyPr wrap="square" rtlCol="0">
            <a:spAutoFit/>
          </a:bodyPr>
          <a:lstStyle/>
          <a:p>
            <a:r>
              <a:rPr lang="tr-TR" b="1" dirty="0" err="1">
                <a:solidFill>
                  <a:srgbClr val="565655"/>
                </a:solidFill>
                <a:latin typeface="Palatino Linotype"/>
                <a:cs typeface="Palatino Linotype"/>
              </a:rPr>
              <a:t>GaAS</a:t>
            </a:r>
            <a:r>
              <a:rPr lang="tr-TR" b="1" dirty="0">
                <a:solidFill>
                  <a:srgbClr val="565655"/>
                </a:solidFill>
                <a:latin typeface="Palatino Linotype"/>
                <a:cs typeface="Palatino Linotype"/>
              </a:rPr>
              <a:t>*</a:t>
            </a:r>
            <a:r>
              <a:rPr lang="tr-TR" dirty="0">
                <a:solidFill>
                  <a:srgbClr val="565655"/>
                </a:solidFill>
                <a:latin typeface="Palatino Linotype"/>
                <a:cs typeface="Palatino Linotype"/>
              </a:rPr>
              <a:t> (1540</a:t>
            </a:r>
            <a:r>
              <a:rPr lang="tr-TR" spc="5" dirty="0">
                <a:solidFill>
                  <a:srgbClr val="565655"/>
                </a:solidFill>
                <a:latin typeface="Palatino Linotype"/>
                <a:cs typeface="Palatino Linotype"/>
              </a:rPr>
              <a:t> </a:t>
            </a:r>
            <a:r>
              <a:rPr lang="tr-TR" spc="-10" dirty="0" err="1">
                <a:solidFill>
                  <a:srgbClr val="565655"/>
                </a:solidFill>
                <a:latin typeface="Palatino Linotype"/>
                <a:cs typeface="Palatino Linotype"/>
              </a:rPr>
              <a:t>nm</a:t>
            </a:r>
            <a:r>
              <a:rPr lang="tr-TR" spc="-10" dirty="0">
                <a:solidFill>
                  <a:srgbClr val="565655"/>
                </a:solidFill>
                <a:latin typeface="Palatino Linotype"/>
                <a:cs typeface="Palatino Linotype"/>
              </a:rPr>
              <a:t>)</a:t>
            </a:r>
            <a:r>
              <a:rPr lang="tr-TR" spc="-5" dirty="0">
                <a:solidFill>
                  <a:srgbClr val="565655"/>
                </a:solidFill>
                <a:latin typeface="Palatino Linotype"/>
                <a:cs typeface="Palatino Linotype"/>
              </a:rPr>
              <a:t> +</a:t>
            </a:r>
            <a:r>
              <a:rPr lang="tr-TR" b="1" dirty="0">
                <a:solidFill>
                  <a:srgbClr val="565655"/>
                </a:solidFill>
                <a:latin typeface="Palatino Linotype"/>
                <a:cs typeface="Palatino Linotype"/>
              </a:rPr>
              <a:t> CO</a:t>
            </a:r>
            <a:r>
              <a:rPr lang="tr-TR" b="1" baseline="-25000" dirty="0">
                <a:solidFill>
                  <a:srgbClr val="565655"/>
                </a:solidFill>
                <a:latin typeface="Palatino Linotype"/>
                <a:cs typeface="Palatino Linotype"/>
              </a:rPr>
              <a:t>2 </a:t>
            </a:r>
            <a:r>
              <a:rPr lang="tr-TR" b="1" dirty="0">
                <a:solidFill>
                  <a:srgbClr val="565655"/>
                </a:solidFill>
                <a:latin typeface="Palatino Linotype"/>
                <a:cs typeface="Palatino Linotype"/>
              </a:rPr>
              <a:t>(</a:t>
            </a:r>
            <a:r>
              <a:rPr lang="tr-TR" dirty="0">
                <a:solidFill>
                  <a:srgbClr val="565655"/>
                </a:solidFill>
                <a:latin typeface="Palatino Linotype"/>
                <a:cs typeface="Palatino Linotype"/>
              </a:rPr>
              <a:t>10600</a:t>
            </a:r>
            <a:r>
              <a:rPr lang="tr-TR" spc="5" dirty="0">
                <a:solidFill>
                  <a:srgbClr val="565655"/>
                </a:solidFill>
                <a:latin typeface="Palatino Linotype"/>
                <a:cs typeface="Palatino Linotype"/>
              </a:rPr>
              <a:t> </a:t>
            </a:r>
            <a:r>
              <a:rPr lang="tr-TR" spc="-10" dirty="0" err="1">
                <a:solidFill>
                  <a:srgbClr val="565655"/>
                </a:solidFill>
                <a:latin typeface="Palatino Linotype"/>
                <a:cs typeface="Palatino Linotype"/>
              </a:rPr>
              <a:t>nm</a:t>
            </a:r>
            <a:r>
              <a:rPr lang="tr-TR" spc="-10" dirty="0">
                <a:solidFill>
                  <a:srgbClr val="565655"/>
                </a:solidFill>
                <a:latin typeface="Palatino Linotype"/>
                <a:cs typeface="Palatino Linotype"/>
              </a:rPr>
              <a:t>) ardışık emisyonu ile vajinal </a:t>
            </a:r>
            <a:r>
              <a:rPr lang="tr-TR" spc="-10" dirty="0" err="1">
                <a:solidFill>
                  <a:srgbClr val="565655"/>
                </a:solidFill>
                <a:latin typeface="Palatino Linotype"/>
                <a:cs typeface="Palatino Linotype"/>
              </a:rPr>
              <a:t>atrofinin</a:t>
            </a:r>
            <a:r>
              <a:rPr lang="tr-TR" spc="-10" dirty="0">
                <a:solidFill>
                  <a:srgbClr val="565655"/>
                </a:solidFill>
                <a:latin typeface="Palatino Linotype"/>
                <a:cs typeface="Palatino Linotype"/>
              </a:rPr>
              <a:t> tedavisinde en ideal teknolojidir.</a:t>
            </a:r>
          </a:p>
          <a:p>
            <a:endParaRPr lang="tr-TR" spc="-10" dirty="0">
              <a:solidFill>
                <a:srgbClr val="565655"/>
              </a:solidFill>
              <a:latin typeface="Palatino Linotype"/>
            </a:endParaRPr>
          </a:p>
          <a:p>
            <a:r>
              <a:rPr lang="tr-TR" spc="-10" dirty="0">
                <a:solidFill>
                  <a:srgbClr val="565655"/>
                </a:solidFill>
                <a:latin typeface="Palatino Linotype"/>
              </a:rPr>
              <a:t>*</a:t>
            </a:r>
            <a:r>
              <a:rPr lang="tr-TR" sz="1400" i="1" spc="-10" dirty="0">
                <a:solidFill>
                  <a:srgbClr val="565655"/>
                </a:solidFill>
                <a:latin typeface="Palatino Linotype"/>
              </a:rPr>
              <a:t>Galyum </a:t>
            </a:r>
            <a:r>
              <a:rPr lang="tr-TR" sz="1400" i="1" spc="-10" dirty="0" err="1">
                <a:solidFill>
                  <a:srgbClr val="565655"/>
                </a:solidFill>
                <a:latin typeface="Palatino Linotype"/>
              </a:rPr>
              <a:t>arsenid</a:t>
            </a:r>
            <a:endParaRPr lang="tr-TR" i="1" spc="-10" dirty="0">
              <a:solidFill>
                <a:srgbClr val="565655"/>
              </a:solidFill>
              <a:latin typeface="Palatino Linotype"/>
            </a:endParaRPr>
          </a:p>
        </p:txBody>
      </p:sp>
      <p:sp>
        <p:nvSpPr>
          <p:cNvPr id="14" name="Metin kutusu 13">
            <a:extLst>
              <a:ext uri="{FF2B5EF4-FFF2-40B4-BE49-F238E27FC236}">
                <a16:creationId xmlns:a16="http://schemas.microsoft.com/office/drawing/2014/main" id="{AA3CDB72-18F7-8C4F-A9B5-1AB3838EE6F0}"/>
              </a:ext>
            </a:extLst>
          </p:cNvPr>
          <p:cNvSpPr txBox="1"/>
          <p:nvPr/>
        </p:nvSpPr>
        <p:spPr>
          <a:xfrm>
            <a:off x="5583935" y="1566672"/>
            <a:ext cx="2569465" cy="984885"/>
          </a:xfrm>
          <a:prstGeom prst="rect">
            <a:avLst/>
          </a:prstGeom>
          <a:noFill/>
        </p:spPr>
        <p:txBody>
          <a:bodyPr wrap="square" rtlCol="0">
            <a:spAutoFit/>
          </a:bodyPr>
          <a:lstStyle/>
          <a:p>
            <a:r>
              <a:rPr lang="tr-TR" sz="2000" spc="-10" dirty="0">
                <a:solidFill>
                  <a:srgbClr val="565655"/>
                </a:solidFill>
                <a:latin typeface="Palatino Linotype"/>
              </a:rPr>
              <a:t>Yeni </a:t>
            </a:r>
            <a:r>
              <a:rPr lang="tr-TR" sz="2000" spc="-10" dirty="0" err="1">
                <a:solidFill>
                  <a:srgbClr val="565655"/>
                </a:solidFill>
                <a:latin typeface="Palatino Linotype"/>
              </a:rPr>
              <a:t>kollojen</a:t>
            </a:r>
            <a:r>
              <a:rPr lang="tr-TR" sz="2000" spc="-10" dirty="0">
                <a:solidFill>
                  <a:srgbClr val="565655"/>
                </a:solidFill>
                <a:latin typeface="Palatino Linotype"/>
              </a:rPr>
              <a:t> oluşumunu tetikler</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1362075"/>
            <a:chOff x="0" y="0"/>
            <a:chExt cx="9144000" cy="1362075"/>
          </a:xfrm>
        </p:grpSpPr>
        <p:pic>
          <p:nvPicPr>
            <p:cNvPr id="3" name="object 3"/>
            <p:cNvPicPr/>
            <p:nvPr/>
          </p:nvPicPr>
          <p:blipFill>
            <a:blip r:embed="rId2" cstate="print"/>
            <a:stretch>
              <a:fillRect/>
            </a:stretch>
          </p:blipFill>
          <p:spPr>
            <a:xfrm>
              <a:off x="0" y="0"/>
              <a:ext cx="9016239" cy="1361674"/>
            </a:xfrm>
            <a:prstGeom prst="rect">
              <a:avLst/>
            </a:prstGeom>
          </p:spPr>
        </p:pic>
        <p:pic>
          <p:nvPicPr>
            <p:cNvPr id="4" name="object 4"/>
            <p:cNvPicPr/>
            <p:nvPr/>
          </p:nvPicPr>
          <p:blipFill>
            <a:blip r:embed="rId3" cstate="print"/>
            <a:stretch>
              <a:fillRect/>
            </a:stretch>
          </p:blipFill>
          <p:spPr>
            <a:xfrm>
              <a:off x="0" y="0"/>
              <a:ext cx="9144000" cy="1239012"/>
            </a:xfrm>
            <a:prstGeom prst="rect">
              <a:avLst/>
            </a:prstGeom>
          </p:spPr>
        </p:pic>
      </p:grpSp>
      <p:pic>
        <p:nvPicPr>
          <p:cNvPr id="5" name="object 5"/>
          <p:cNvPicPr/>
          <p:nvPr/>
        </p:nvPicPr>
        <p:blipFill>
          <a:blip r:embed="rId4" cstate="print"/>
          <a:stretch>
            <a:fillRect/>
          </a:stretch>
        </p:blipFill>
        <p:spPr>
          <a:xfrm>
            <a:off x="0" y="6368796"/>
            <a:ext cx="9144000" cy="489204"/>
          </a:xfrm>
          <a:prstGeom prst="rect">
            <a:avLst/>
          </a:prstGeom>
        </p:spPr>
      </p:pic>
      <p:grpSp>
        <p:nvGrpSpPr>
          <p:cNvPr id="6" name="object 6"/>
          <p:cNvGrpSpPr/>
          <p:nvPr/>
        </p:nvGrpSpPr>
        <p:grpSpPr>
          <a:xfrm>
            <a:off x="0" y="0"/>
            <a:ext cx="8945880" cy="6766559"/>
            <a:chOff x="0" y="0"/>
            <a:chExt cx="8945880" cy="6766559"/>
          </a:xfrm>
        </p:grpSpPr>
        <p:pic>
          <p:nvPicPr>
            <p:cNvPr id="7" name="object 7"/>
            <p:cNvPicPr/>
            <p:nvPr/>
          </p:nvPicPr>
          <p:blipFill>
            <a:blip r:embed="rId5" cstate="print"/>
            <a:stretch>
              <a:fillRect/>
            </a:stretch>
          </p:blipFill>
          <p:spPr>
            <a:xfrm>
              <a:off x="0" y="0"/>
              <a:ext cx="1764791" cy="1434084"/>
            </a:xfrm>
            <a:prstGeom prst="rect">
              <a:avLst/>
            </a:prstGeom>
          </p:spPr>
        </p:pic>
        <p:pic>
          <p:nvPicPr>
            <p:cNvPr id="8" name="object 8"/>
            <p:cNvPicPr/>
            <p:nvPr/>
          </p:nvPicPr>
          <p:blipFill>
            <a:blip r:embed="rId6" cstate="print"/>
            <a:stretch>
              <a:fillRect/>
            </a:stretch>
          </p:blipFill>
          <p:spPr>
            <a:xfrm>
              <a:off x="7491983" y="6458710"/>
              <a:ext cx="1453896" cy="307848"/>
            </a:xfrm>
            <a:prstGeom prst="rect">
              <a:avLst/>
            </a:prstGeom>
          </p:spPr>
        </p:pic>
        <p:pic>
          <p:nvPicPr>
            <p:cNvPr id="9" name="object 9"/>
            <p:cNvPicPr/>
            <p:nvPr/>
          </p:nvPicPr>
          <p:blipFill>
            <a:blip r:embed="rId7" cstate="print"/>
            <a:stretch>
              <a:fillRect/>
            </a:stretch>
          </p:blipFill>
          <p:spPr>
            <a:xfrm>
              <a:off x="486155" y="1315211"/>
              <a:ext cx="8115300" cy="5337048"/>
            </a:xfrm>
            <a:prstGeom prst="rect">
              <a:avLst/>
            </a:prstGeom>
          </p:spPr>
        </p:pic>
      </p:grpSp>
      <p:pic>
        <p:nvPicPr>
          <p:cNvPr id="10" name="object 10"/>
          <p:cNvPicPr/>
          <p:nvPr/>
        </p:nvPicPr>
        <p:blipFill>
          <a:blip r:embed="rId8" cstate="print"/>
          <a:stretch>
            <a:fillRect/>
          </a:stretch>
        </p:blipFill>
        <p:spPr>
          <a:xfrm>
            <a:off x="3134867" y="230124"/>
            <a:ext cx="2449068" cy="780288"/>
          </a:xfrm>
          <a:prstGeom prst="rect">
            <a:avLst/>
          </a:prstGeom>
        </p:spPr>
      </p:pic>
      <p:sp>
        <p:nvSpPr>
          <p:cNvPr id="11" name="object 11"/>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3134867" y="230124"/>
              <a:ext cx="2449068" cy="780288"/>
            </a:xfrm>
            <a:prstGeom prst="rect">
              <a:avLst/>
            </a:prstGeom>
          </p:spPr>
        </p:pic>
        <p:pic>
          <p:nvPicPr>
            <p:cNvPr id="4" name="object 4"/>
            <p:cNvPicPr/>
            <p:nvPr/>
          </p:nvPicPr>
          <p:blipFill>
            <a:blip r:embed="rId3" cstate="print"/>
            <a:stretch>
              <a:fillRect/>
            </a:stretch>
          </p:blipFill>
          <p:spPr>
            <a:xfrm>
              <a:off x="0" y="0"/>
              <a:ext cx="1764791" cy="1434084"/>
            </a:xfrm>
            <a:prstGeom prst="rect">
              <a:avLst/>
            </a:prstGeom>
          </p:spPr>
        </p:pic>
      </p:grpSp>
      <p:sp>
        <p:nvSpPr>
          <p:cNvPr id="5" name="object 5"/>
          <p:cNvSpPr txBox="1"/>
          <p:nvPr/>
        </p:nvSpPr>
        <p:spPr>
          <a:xfrm>
            <a:off x="1742058" y="135127"/>
            <a:ext cx="155130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1F5F"/>
                </a:solidFill>
                <a:latin typeface="Palatino Linotype"/>
                <a:cs typeface="Palatino Linotype"/>
              </a:rPr>
              <a:t>CO2:</a:t>
            </a:r>
            <a:r>
              <a:rPr sz="1400" b="1" spc="-30" dirty="0">
                <a:solidFill>
                  <a:srgbClr val="001F5F"/>
                </a:solidFill>
                <a:latin typeface="Palatino Linotype"/>
                <a:cs typeface="Palatino Linotype"/>
              </a:rPr>
              <a:t> </a:t>
            </a:r>
            <a:r>
              <a:rPr sz="1400" b="1" dirty="0">
                <a:solidFill>
                  <a:srgbClr val="001F5F"/>
                </a:solidFill>
                <a:latin typeface="Palatino Linotype"/>
                <a:cs typeface="Palatino Linotype"/>
              </a:rPr>
              <a:t>15W</a:t>
            </a:r>
            <a:r>
              <a:rPr sz="1400" b="1" spc="-50" dirty="0">
                <a:solidFill>
                  <a:srgbClr val="001F5F"/>
                </a:solidFill>
                <a:latin typeface="Palatino Linotype"/>
                <a:cs typeface="Palatino Linotype"/>
              </a:rPr>
              <a:t> </a:t>
            </a:r>
            <a:r>
              <a:rPr sz="1400" b="1" dirty="0">
                <a:solidFill>
                  <a:srgbClr val="001F5F"/>
                </a:solidFill>
                <a:latin typeface="Palatino Linotype"/>
                <a:cs typeface="Palatino Linotype"/>
              </a:rPr>
              <a:t>0,5</a:t>
            </a:r>
            <a:r>
              <a:rPr sz="1400" b="1" spc="-35" dirty="0">
                <a:solidFill>
                  <a:srgbClr val="001F5F"/>
                </a:solidFill>
                <a:latin typeface="Palatino Linotype"/>
                <a:cs typeface="Palatino Linotype"/>
              </a:rPr>
              <a:t> </a:t>
            </a:r>
            <a:r>
              <a:rPr sz="1400" b="1" dirty="0">
                <a:solidFill>
                  <a:srgbClr val="001F5F"/>
                </a:solidFill>
                <a:latin typeface="Palatino Linotype"/>
                <a:cs typeface="Palatino Linotype"/>
              </a:rPr>
              <a:t>msec</a:t>
            </a:r>
            <a:endParaRPr sz="1400">
              <a:latin typeface="Palatino Linotype"/>
              <a:cs typeface="Palatino Linotype"/>
            </a:endParaRPr>
          </a:p>
        </p:txBody>
      </p:sp>
      <p:grpSp>
        <p:nvGrpSpPr>
          <p:cNvPr id="6" name="object 6"/>
          <p:cNvGrpSpPr/>
          <p:nvPr/>
        </p:nvGrpSpPr>
        <p:grpSpPr>
          <a:xfrm>
            <a:off x="0" y="0"/>
            <a:ext cx="9142095" cy="6770370"/>
            <a:chOff x="0" y="0"/>
            <a:chExt cx="9142095" cy="6770370"/>
          </a:xfrm>
        </p:grpSpPr>
        <p:pic>
          <p:nvPicPr>
            <p:cNvPr id="7" name="object 7"/>
            <p:cNvPicPr/>
            <p:nvPr/>
          </p:nvPicPr>
          <p:blipFill>
            <a:blip r:embed="rId4" cstate="print"/>
            <a:stretch>
              <a:fillRect/>
            </a:stretch>
          </p:blipFill>
          <p:spPr>
            <a:xfrm>
              <a:off x="3745991" y="0"/>
              <a:ext cx="5395721" cy="6366510"/>
            </a:xfrm>
            <a:prstGeom prst="rect">
              <a:avLst/>
            </a:prstGeom>
          </p:spPr>
        </p:pic>
        <p:pic>
          <p:nvPicPr>
            <p:cNvPr id="8" name="object 8"/>
            <p:cNvPicPr/>
            <p:nvPr/>
          </p:nvPicPr>
          <p:blipFill>
            <a:blip r:embed="rId5" cstate="print"/>
            <a:stretch>
              <a:fillRect/>
            </a:stretch>
          </p:blipFill>
          <p:spPr>
            <a:xfrm>
              <a:off x="0" y="463297"/>
              <a:ext cx="4761738" cy="6307074"/>
            </a:xfrm>
            <a:prstGeom prst="rect">
              <a:avLst/>
            </a:prstGeom>
          </p:spPr>
        </p:pic>
      </p:grpSp>
      <p:sp>
        <p:nvSpPr>
          <p:cNvPr id="9" name="object 9"/>
          <p:cNvSpPr txBox="1"/>
          <p:nvPr/>
        </p:nvSpPr>
        <p:spPr>
          <a:xfrm>
            <a:off x="4861305" y="5251450"/>
            <a:ext cx="3169920" cy="23939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001F5F"/>
                </a:solidFill>
                <a:latin typeface="Palatino Linotype"/>
                <a:cs typeface="Palatino Linotype"/>
              </a:rPr>
              <a:t>1540</a:t>
            </a:r>
            <a:r>
              <a:rPr sz="1400" b="1" spc="-45" dirty="0">
                <a:solidFill>
                  <a:srgbClr val="001F5F"/>
                </a:solidFill>
                <a:latin typeface="Palatino Linotype"/>
                <a:cs typeface="Palatino Linotype"/>
              </a:rPr>
              <a:t> </a:t>
            </a:r>
            <a:r>
              <a:rPr sz="1400" b="1" dirty="0">
                <a:solidFill>
                  <a:srgbClr val="001F5F"/>
                </a:solidFill>
                <a:latin typeface="Palatino Linotype"/>
                <a:cs typeface="Palatino Linotype"/>
              </a:rPr>
              <a:t>(10W</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6</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msec)</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 </a:t>
            </a:r>
            <a:r>
              <a:rPr sz="1400" b="1" spc="-5" dirty="0">
                <a:solidFill>
                  <a:srgbClr val="001F5F"/>
                </a:solidFill>
                <a:latin typeface="Palatino Linotype"/>
                <a:cs typeface="Palatino Linotype"/>
              </a:rPr>
              <a:t>CO2</a:t>
            </a:r>
            <a:r>
              <a:rPr sz="1400" b="1" dirty="0">
                <a:solidFill>
                  <a:srgbClr val="001F5F"/>
                </a:solidFill>
                <a:latin typeface="Palatino Linotype"/>
                <a:cs typeface="Palatino Linotype"/>
              </a:rPr>
              <a:t> (7W</a:t>
            </a:r>
            <a:r>
              <a:rPr sz="1400" b="1" spc="-30" dirty="0">
                <a:solidFill>
                  <a:srgbClr val="001F5F"/>
                </a:solidFill>
                <a:latin typeface="Palatino Linotype"/>
                <a:cs typeface="Palatino Linotype"/>
              </a:rPr>
              <a:t> </a:t>
            </a:r>
            <a:r>
              <a:rPr sz="1400" b="1" dirty="0">
                <a:solidFill>
                  <a:srgbClr val="001F5F"/>
                </a:solidFill>
                <a:latin typeface="Palatino Linotype"/>
                <a:cs typeface="Palatino Linotype"/>
              </a:rPr>
              <a:t>0,5</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msec)</a:t>
            </a:r>
            <a:endParaRPr sz="1400">
              <a:latin typeface="Palatino Linotype"/>
              <a:cs typeface="Palatino Linotype"/>
            </a:endParaRPr>
          </a:p>
        </p:txBody>
      </p:sp>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3134867" y="230124"/>
              <a:ext cx="2449068" cy="780288"/>
            </a:xfrm>
            <a:prstGeom prst="rect">
              <a:avLst/>
            </a:prstGeom>
          </p:spPr>
        </p:pic>
        <p:pic>
          <p:nvPicPr>
            <p:cNvPr id="4" name="object 4"/>
            <p:cNvPicPr/>
            <p:nvPr/>
          </p:nvPicPr>
          <p:blipFill>
            <a:blip r:embed="rId3" cstate="print"/>
            <a:stretch>
              <a:fillRect/>
            </a:stretch>
          </p:blipFill>
          <p:spPr>
            <a:xfrm>
              <a:off x="0" y="0"/>
              <a:ext cx="1764791" cy="1434084"/>
            </a:xfrm>
            <a:prstGeom prst="rect">
              <a:avLst/>
            </a:prstGeom>
          </p:spPr>
        </p:pic>
      </p:grpSp>
      <p:sp>
        <p:nvSpPr>
          <p:cNvPr id="5" name="object 5"/>
          <p:cNvSpPr txBox="1"/>
          <p:nvPr/>
        </p:nvSpPr>
        <p:spPr>
          <a:xfrm>
            <a:off x="1742058" y="135127"/>
            <a:ext cx="155130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1F5F"/>
                </a:solidFill>
                <a:latin typeface="Palatino Linotype"/>
                <a:cs typeface="Palatino Linotype"/>
              </a:rPr>
              <a:t>CO2:</a:t>
            </a:r>
            <a:r>
              <a:rPr sz="1400" b="1" spc="-30" dirty="0">
                <a:solidFill>
                  <a:srgbClr val="001F5F"/>
                </a:solidFill>
                <a:latin typeface="Palatino Linotype"/>
                <a:cs typeface="Palatino Linotype"/>
              </a:rPr>
              <a:t> </a:t>
            </a:r>
            <a:r>
              <a:rPr sz="1400" b="1" dirty="0">
                <a:solidFill>
                  <a:srgbClr val="001F5F"/>
                </a:solidFill>
                <a:latin typeface="Palatino Linotype"/>
                <a:cs typeface="Palatino Linotype"/>
              </a:rPr>
              <a:t>15W</a:t>
            </a:r>
            <a:r>
              <a:rPr sz="1400" b="1" spc="-50" dirty="0">
                <a:solidFill>
                  <a:srgbClr val="001F5F"/>
                </a:solidFill>
                <a:latin typeface="Palatino Linotype"/>
                <a:cs typeface="Palatino Linotype"/>
              </a:rPr>
              <a:t> </a:t>
            </a:r>
            <a:r>
              <a:rPr sz="1400" b="1" dirty="0">
                <a:solidFill>
                  <a:srgbClr val="001F5F"/>
                </a:solidFill>
                <a:latin typeface="Palatino Linotype"/>
                <a:cs typeface="Palatino Linotype"/>
              </a:rPr>
              <a:t>0,5</a:t>
            </a:r>
            <a:r>
              <a:rPr sz="1400" b="1" spc="-35" dirty="0">
                <a:solidFill>
                  <a:srgbClr val="001F5F"/>
                </a:solidFill>
                <a:latin typeface="Palatino Linotype"/>
                <a:cs typeface="Palatino Linotype"/>
              </a:rPr>
              <a:t> </a:t>
            </a:r>
            <a:r>
              <a:rPr sz="1400" b="1" dirty="0">
                <a:solidFill>
                  <a:srgbClr val="001F5F"/>
                </a:solidFill>
                <a:latin typeface="Palatino Linotype"/>
                <a:cs typeface="Palatino Linotype"/>
              </a:rPr>
              <a:t>msec</a:t>
            </a:r>
            <a:endParaRPr sz="1400" dirty="0">
              <a:latin typeface="Palatino Linotype"/>
              <a:cs typeface="Palatino Linotype"/>
            </a:endParaRPr>
          </a:p>
        </p:txBody>
      </p:sp>
      <p:grpSp>
        <p:nvGrpSpPr>
          <p:cNvPr id="6" name="object 6"/>
          <p:cNvGrpSpPr/>
          <p:nvPr/>
        </p:nvGrpSpPr>
        <p:grpSpPr>
          <a:xfrm>
            <a:off x="0" y="0"/>
            <a:ext cx="9142095" cy="6770370"/>
            <a:chOff x="0" y="0"/>
            <a:chExt cx="9142095" cy="6770370"/>
          </a:xfrm>
        </p:grpSpPr>
        <p:pic>
          <p:nvPicPr>
            <p:cNvPr id="7" name="object 7"/>
            <p:cNvPicPr/>
            <p:nvPr/>
          </p:nvPicPr>
          <p:blipFill>
            <a:blip r:embed="rId4" cstate="print"/>
            <a:stretch>
              <a:fillRect/>
            </a:stretch>
          </p:blipFill>
          <p:spPr>
            <a:xfrm>
              <a:off x="3745991" y="0"/>
              <a:ext cx="5395721" cy="6366510"/>
            </a:xfrm>
            <a:prstGeom prst="rect">
              <a:avLst/>
            </a:prstGeom>
          </p:spPr>
        </p:pic>
        <p:pic>
          <p:nvPicPr>
            <p:cNvPr id="8" name="object 8"/>
            <p:cNvPicPr/>
            <p:nvPr/>
          </p:nvPicPr>
          <p:blipFill>
            <a:blip r:embed="rId5" cstate="print"/>
            <a:stretch>
              <a:fillRect/>
            </a:stretch>
          </p:blipFill>
          <p:spPr>
            <a:xfrm>
              <a:off x="0" y="463297"/>
              <a:ext cx="4761738" cy="6307074"/>
            </a:xfrm>
            <a:prstGeom prst="rect">
              <a:avLst/>
            </a:prstGeom>
          </p:spPr>
        </p:pic>
        <p:pic>
          <p:nvPicPr>
            <p:cNvPr id="9" name="object 9"/>
            <p:cNvPicPr/>
            <p:nvPr/>
          </p:nvPicPr>
          <p:blipFill>
            <a:blip r:embed="rId6" cstate="print"/>
            <a:stretch>
              <a:fillRect/>
            </a:stretch>
          </p:blipFill>
          <p:spPr>
            <a:xfrm>
              <a:off x="1152144" y="1709927"/>
              <a:ext cx="2447544" cy="3758184"/>
            </a:xfrm>
            <a:prstGeom prst="rect">
              <a:avLst/>
            </a:prstGeom>
          </p:spPr>
        </p:pic>
        <p:pic>
          <p:nvPicPr>
            <p:cNvPr id="10" name="object 10"/>
            <p:cNvPicPr/>
            <p:nvPr/>
          </p:nvPicPr>
          <p:blipFill>
            <a:blip r:embed="rId7" cstate="print"/>
            <a:stretch>
              <a:fillRect/>
            </a:stretch>
          </p:blipFill>
          <p:spPr>
            <a:xfrm>
              <a:off x="5448300" y="1766316"/>
              <a:ext cx="3474720" cy="3474620"/>
            </a:xfrm>
            <a:prstGeom prst="rect">
              <a:avLst/>
            </a:prstGeom>
          </p:spPr>
        </p:pic>
      </p:grpSp>
      <p:sp>
        <p:nvSpPr>
          <p:cNvPr id="11" name="object 11"/>
          <p:cNvSpPr txBox="1"/>
          <p:nvPr/>
        </p:nvSpPr>
        <p:spPr>
          <a:xfrm>
            <a:off x="4861305" y="5256657"/>
            <a:ext cx="3169920" cy="23939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001F5F"/>
                </a:solidFill>
                <a:latin typeface="Palatino Linotype"/>
                <a:cs typeface="Palatino Linotype"/>
              </a:rPr>
              <a:t>1540</a:t>
            </a:r>
            <a:r>
              <a:rPr sz="1400" b="1" spc="-45" dirty="0">
                <a:solidFill>
                  <a:srgbClr val="001F5F"/>
                </a:solidFill>
                <a:latin typeface="Palatino Linotype"/>
                <a:cs typeface="Palatino Linotype"/>
              </a:rPr>
              <a:t> </a:t>
            </a:r>
            <a:r>
              <a:rPr sz="1400" b="1" dirty="0">
                <a:solidFill>
                  <a:srgbClr val="001F5F"/>
                </a:solidFill>
                <a:latin typeface="Palatino Linotype"/>
                <a:cs typeface="Palatino Linotype"/>
              </a:rPr>
              <a:t>(10W</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6</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msec)</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 </a:t>
            </a:r>
            <a:r>
              <a:rPr sz="1400" b="1" spc="-5" dirty="0">
                <a:solidFill>
                  <a:srgbClr val="001F5F"/>
                </a:solidFill>
                <a:latin typeface="Palatino Linotype"/>
                <a:cs typeface="Palatino Linotype"/>
              </a:rPr>
              <a:t>CO2</a:t>
            </a:r>
            <a:r>
              <a:rPr sz="1400" b="1" dirty="0">
                <a:solidFill>
                  <a:srgbClr val="001F5F"/>
                </a:solidFill>
                <a:latin typeface="Palatino Linotype"/>
                <a:cs typeface="Palatino Linotype"/>
              </a:rPr>
              <a:t> (7W</a:t>
            </a:r>
            <a:r>
              <a:rPr sz="1400" b="1" spc="-30" dirty="0">
                <a:solidFill>
                  <a:srgbClr val="001F5F"/>
                </a:solidFill>
                <a:latin typeface="Palatino Linotype"/>
                <a:cs typeface="Palatino Linotype"/>
              </a:rPr>
              <a:t> </a:t>
            </a:r>
            <a:r>
              <a:rPr sz="1400" b="1" dirty="0">
                <a:solidFill>
                  <a:srgbClr val="001F5F"/>
                </a:solidFill>
                <a:latin typeface="Palatino Linotype"/>
                <a:cs typeface="Palatino Linotype"/>
              </a:rPr>
              <a:t>0,5</a:t>
            </a:r>
            <a:r>
              <a:rPr sz="1400" b="1" spc="-20" dirty="0">
                <a:solidFill>
                  <a:srgbClr val="001F5F"/>
                </a:solidFill>
                <a:latin typeface="Palatino Linotype"/>
                <a:cs typeface="Palatino Linotype"/>
              </a:rPr>
              <a:t> </a:t>
            </a:r>
            <a:r>
              <a:rPr sz="1400" b="1" dirty="0">
                <a:solidFill>
                  <a:srgbClr val="001F5F"/>
                </a:solidFill>
                <a:latin typeface="Palatino Linotype"/>
                <a:cs typeface="Palatino Linotype"/>
              </a:rPr>
              <a:t>msec)</a:t>
            </a:r>
            <a:endParaRPr sz="1400">
              <a:latin typeface="Palatino Linotype"/>
              <a:cs typeface="Palatino Linotype"/>
            </a:endParaRPr>
          </a:p>
        </p:txBody>
      </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3385185" cy="3533140"/>
            <a:chOff x="0" y="0"/>
            <a:chExt cx="3385185" cy="3533140"/>
          </a:xfrm>
        </p:grpSpPr>
        <p:pic>
          <p:nvPicPr>
            <p:cNvPr id="3" name="object 3"/>
            <p:cNvPicPr/>
            <p:nvPr/>
          </p:nvPicPr>
          <p:blipFill>
            <a:blip r:embed="rId2" cstate="print"/>
            <a:stretch>
              <a:fillRect/>
            </a:stretch>
          </p:blipFill>
          <p:spPr>
            <a:xfrm>
              <a:off x="0" y="0"/>
              <a:ext cx="1764791" cy="1434084"/>
            </a:xfrm>
            <a:prstGeom prst="rect">
              <a:avLst/>
            </a:prstGeom>
          </p:spPr>
        </p:pic>
        <p:pic>
          <p:nvPicPr>
            <p:cNvPr id="4" name="object 4"/>
            <p:cNvPicPr/>
            <p:nvPr/>
          </p:nvPicPr>
          <p:blipFill>
            <a:blip r:embed="rId3" cstate="print"/>
            <a:stretch>
              <a:fillRect/>
            </a:stretch>
          </p:blipFill>
          <p:spPr>
            <a:xfrm>
              <a:off x="803148" y="1252727"/>
              <a:ext cx="2581655" cy="2279904"/>
            </a:xfrm>
            <a:prstGeom prst="rect">
              <a:avLst/>
            </a:prstGeom>
          </p:spPr>
        </p:pic>
      </p:grpSp>
      <p:pic>
        <p:nvPicPr>
          <p:cNvPr id="5" name="object 5"/>
          <p:cNvPicPr/>
          <p:nvPr/>
        </p:nvPicPr>
        <p:blipFill>
          <a:blip r:embed="rId4" cstate="print"/>
          <a:stretch>
            <a:fillRect/>
          </a:stretch>
        </p:blipFill>
        <p:spPr>
          <a:xfrm>
            <a:off x="3134867" y="230124"/>
            <a:ext cx="2449068" cy="780288"/>
          </a:xfrm>
          <a:prstGeom prst="rect">
            <a:avLst/>
          </a:prstGeom>
        </p:spPr>
      </p:pic>
      <p:pic>
        <p:nvPicPr>
          <p:cNvPr id="6" name="object 6"/>
          <p:cNvPicPr/>
          <p:nvPr/>
        </p:nvPicPr>
        <p:blipFill>
          <a:blip r:embed="rId5" cstate="print"/>
          <a:stretch>
            <a:fillRect/>
          </a:stretch>
        </p:blipFill>
        <p:spPr>
          <a:xfrm>
            <a:off x="803148" y="3766202"/>
            <a:ext cx="2741676" cy="2459337"/>
          </a:xfrm>
          <a:prstGeom prst="rect">
            <a:avLst/>
          </a:prstGeom>
        </p:spPr>
      </p:pic>
      <p:sp>
        <p:nvSpPr>
          <p:cNvPr id="10" name="object 10"/>
          <p:cNvSpPr txBox="1"/>
          <p:nvPr/>
        </p:nvSpPr>
        <p:spPr>
          <a:xfrm>
            <a:off x="4038600" y="1474446"/>
            <a:ext cx="3699510" cy="2602187"/>
          </a:xfrm>
          <a:prstGeom prst="rect">
            <a:avLst/>
          </a:prstGeom>
        </p:spPr>
        <p:txBody>
          <a:bodyPr vert="horz" wrap="square" lIns="0" tIns="1905" rIns="0" bIns="0" rtlCol="0">
            <a:spAutoFit/>
          </a:bodyPr>
          <a:lstStyle/>
          <a:p>
            <a:pPr marL="12700" marR="5715" algn="just">
              <a:lnSpc>
                <a:spcPct val="104200"/>
              </a:lnSpc>
              <a:spcBef>
                <a:spcPts val="15"/>
              </a:spcBef>
            </a:pPr>
            <a:r>
              <a:rPr lang="tr-TR" sz="2000" spc="-5" dirty="0">
                <a:solidFill>
                  <a:srgbClr val="565655"/>
                </a:solidFill>
                <a:latin typeface="Palatino Linotype"/>
                <a:cs typeface="Palatino Linotype"/>
              </a:rPr>
              <a:t>Çift etkili lazerin ardışık uygulaması sonucu derin </a:t>
            </a:r>
            <a:r>
              <a:rPr lang="tr-TR" sz="2000" spc="-5" dirty="0" err="1">
                <a:solidFill>
                  <a:srgbClr val="565655"/>
                </a:solidFill>
                <a:latin typeface="Palatino Linotype"/>
                <a:cs typeface="Palatino Linotype"/>
              </a:rPr>
              <a:t>dermis</a:t>
            </a:r>
            <a:r>
              <a:rPr lang="tr-TR" sz="2000" spc="-5" dirty="0">
                <a:solidFill>
                  <a:srgbClr val="565655"/>
                </a:solidFill>
                <a:latin typeface="Palatino Linotype"/>
                <a:cs typeface="Palatino Linotype"/>
              </a:rPr>
              <a:t> dokusu </a:t>
            </a:r>
            <a:r>
              <a:rPr lang="tr-TR" sz="2000" spc="-5" dirty="0" err="1">
                <a:solidFill>
                  <a:srgbClr val="565655"/>
                </a:solidFill>
                <a:latin typeface="Palatino Linotype"/>
                <a:cs typeface="Palatino Linotype"/>
              </a:rPr>
              <a:t>stimule</a:t>
            </a:r>
            <a:r>
              <a:rPr lang="tr-TR" sz="2000" spc="-5" dirty="0">
                <a:solidFill>
                  <a:srgbClr val="565655"/>
                </a:solidFill>
                <a:latin typeface="Palatino Linotype"/>
                <a:cs typeface="Palatino Linotype"/>
              </a:rPr>
              <a:t> olurken yan etki ve enfeksiyon riski </a:t>
            </a:r>
            <a:r>
              <a:rPr lang="tr-TR" sz="2000" spc="-5" dirty="0" err="1">
                <a:solidFill>
                  <a:srgbClr val="565655"/>
                </a:solidFill>
                <a:latin typeface="Palatino Linotype"/>
                <a:cs typeface="Palatino Linotype"/>
              </a:rPr>
              <a:t>minimalize</a:t>
            </a:r>
            <a:r>
              <a:rPr lang="tr-TR" sz="2000" spc="-5" dirty="0">
                <a:solidFill>
                  <a:srgbClr val="565655"/>
                </a:solidFill>
                <a:latin typeface="Palatino Linotype"/>
                <a:cs typeface="Palatino Linotype"/>
              </a:rPr>
              <a:t> olur</a:t>
            </a:r>
            <a:endParaRPr sz="2000" dirty="0">
              <a:latin typeface="Palatino Linotype"/>
              <a:cs typeface="Palatino Linotype"/>
            </a:endParaRPr>
          </a:p>
          <a:p>
            <a:pPr marL="12700" marR="5080" algn="just">
              <a:lnSpc>
                <a:spcPct val="104099"/>
              </a:lnSpc>
              <a:spcBef>
                <a:spcPts val="390"/>
              </a:spcBef>
            </a:pPr>
            <a:r>
              <a:rPr lang="tr-TR" sz="2000" spc="-20" dirty="0">
                <a:solidFill>
                  <a:srgbClr val="565655"/>
                </a:solidFill>
                <a:latin typeface="Palatino Linotype"/>
                <a:cs typeface="Palatino Linotype"/>
              </a:rPr>
              <a:t>Klasik tedavi protokolü, 1ay ara ile 3 uygulama ve 6. ayda rutin kontrol şeklindedir.</a:t>
            </a:r>
            <a:endParaRPr sz="2000" dirty="0">
              <a:latin typeface="Palatino Linotype"/>
              <a:cs typeface="Palatino Linotype"/>
            </a:endParaRPr>
          </a:p>
        </p:txBody>
      </p:sp>
      <p:pic>
        <p:nvPicPr>
          <p:cNvPr id="11" name="object 11"/>
          <p:cNvPicPr/>
          <p:nvPr/>
        </p:nvPicPr>
        <p:blipFill>
          <a:blip r:embed="rId6" cstate="print"/>
          <a:stretch>
            <a:fillRect/>
          </a:stretch>
        </p:blipFill>
        <p:spPr>
          <a:xfrm>
            <a:off x="6248400" y="4093028"/>
            <a:ext cx="2777065" cy="2004495"/>
          </a:xfrm>
          <a:prstGeom prst="rect">
            <a:avLst/>
          </a:prstGeom>
        </p:spPr>
      </p:pic>
      <p:sp>
        <p:nvSpPr>
          <p:cNvPr id="12" name="object 12"/>
          <p:cNvSpPr txBox="1"/>
          <p:nvPr/>
        </p:nvSpPr>
        <p:spPr>
          <a:xfrm>
            <a:off x="6815528" y="3997046"/>
            <a:ext cx="138430" cy="762000"/>
          </a:xfrm>
          <a:prstGeom prst="rect">
            <a:avLst/>
          </a:prstGeom>
        </p:spPr>
        <p:txBody>
          <a:bodyPr vert="vert270" wrap="square" lIns="0" tIns="635" rIns="0" bIns="0" rtlCol="0">
            <a:spAutoFit/>
          </a:bodyPr>
          <a:lstStyle/>
          <a:p>
            <a:pPr marL="12700">
              <a:lnSpc>
                <a:spcPct val="100000"/>
              </a:lnSpc>
              <a:spcBef>
                <a:spcPts val="5"/>
              </a:spcBef>
            </a:pPr>
            <a:r>
              <a:rPr sz="800" b="1" spc="-5" dirty="0">
                <a:solidFill>
                  <a:srgbClr val="565655"/>
                </a:solidFill>
                <a:latin typeface="Yu Gothic"/>
                <a:cs typeface="Yu Gothic"/>
              </a:rPr>
              <a:t>GaAs</a:t>
            </a:r>
            <a:r>
              <a:rPr sz="800" b="1" spc="-40" dirty="0">
                <a:solidFill>
                  <a:srgbClr val="565655"/>
                </a:solidFill>
                <a:latin typeface="Yu Gothic"/>
                <a:cs typeface="Yu Gothic"/>
              </a:rPr>
              <a:t> </a:t>
            </a:r>
            <a:r>
              <a:rPr sz="800" b="1" spc="-5" dirty="0">
                <a:solidFill>
                  <a:srgbClr val="565655"/>
                </a:solidFill>
                <a:latin typeface="Yu Gothic"/>
                <a:cs typeface="Yu Gothic"/>
              </a:rPr>
              <a:t>1.540</a:t>
            </a:r>
            <a:r>
              <a:rPr sz="800" b="1" spc="-15" dirty="0">
                <a:solidFill>
                  <a:srgbClr val="565655"/>
                </a:solidFill>
                <a:latin typeface="Yu Gothic"/>
                <a:cs typeface="Yu Gothic"/>
              </a:rPr>
              <a:t> </a:t>
            </a:r>
            <a:r>
              <a:rPr sz="800" b="1" dirty="0">
                <a:solidFill>
                  <a:srgbClr val="565655"/>
                </a:solidFill>
                <a:latin typeface="Yu Gothic"/>
                <a:cs typeface="Yu Gothic"/>
              </a:rPr>
              <a:t>nm</a:t>
            </a:r>
            <a:endParaRPr sz="800">
              <a:latin typeface="Yu Gothic"/>
              <a:cs typeface="Yu Gothic"/>
            </a:endParaRPr>
          </a:p>
        </p:txBody>
      </p:sp>
      <p:sp>
        <p:nvSpPr>
          <p:cNvPr id="16" name="object 16"/>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graphicFrame>
        <p:nvGraphicFramePr>
          <p:cNvPr id="13" name="object 13"/>
          <p:cNvGraphicFramePr>
            <a:graphicFrameLocks noGrp="1"/>
          </p:cNvGraphicFramePr>
          <p:nvPr>
            <p:extLst>
              <p:ext uri="{D42A27DB-BD31-4B8C-83A1-F6EECF244321}">
                <p14:modId xmlns:p14="http://schemas.microsoft.com/office/powerpoint/2010/main" val="3048428949"/>
              </p:ext>
            </p:extLst>
          </p:nvPr>
        </p:nvGraphicFramePr>
        <p:xfrm>
          <a:off x="3709034" y="4126865"/>
          <a:ext cx="2362200" cy="1716988"/>
        </p:xfrm>
        <a:graphic>
          <a:graphicData uri="http://schemas.openxmlformats.org/drawingml/2006/table">
            <a:tbl>
              <a:tblPr firstRow="1" bandRow="1">
                <a:tableStyleId>{2D5ABB26-0587-4C30-8999-92F81FD0307C}</a:tableStyleId>
              </a:tblPr>
              <a:tblGrid>
                <a:gridCol w="1320166">
                  <a:extLst>
                    <a:ext uri="{9D8B030D-6E8A-4147-A177-3AD203B41FA5}">
                      <a16:colId xmlns:a16="http://schemas.microsoft.com/office/drawing/2014/main" val="20000"/>
                    </a:ext>
                  </a:extLst>
                </a:gridCol>
                <a:gridCol w="1042034">
                  <a:extLst>
                    <a:ext uri="{9D8B030D-6E8A-4147-A177-3AD203B41FA5}">
                      <a16:colId xmlns:a16="http://schemas.microsoft.com/office/drawing/2014/main" val="20001"/>
                    </a:ext>
                  </a:extLst>
                </a:gridCol>
              </a:tblGrid>
              <a:tr h="457200">
                <a:tc>
                  <a:txBody>
                    <a:bodyPr/>
                    <a:lstStyle/>
                    <a:p>
                      <a:pPr marL="92075" marR="278130">
                        <a:lnSpc>
                          <a:spcPct val="100000"/>
                        </a:lnSpc>
                        <a:spcBef>
                          <a:spcPts val="285"/>
                        </a:spcBef>
                      </a:pPr>
                      <a:r>
                        <a:rPr lang="tr-TR" sz="1200" dirty="0" err="1">
                          <a:solidFill>
                            <a:schemeClr val="bg1"/>
                          </a:solidFill>
                          <a:latin typeface="Palatino Linotype"/>
                          <a:cs typeface="Palatino Linotype"/>
                        </a:rPr>
                        <a:t>Penetrasyon</a:t>
                      </a:r>
                      <a:r>
                        <a:rPr lang="tr-TR" sz="1200" dirty="0">
                          <a:solidFill>
                            <a:schemeClr val="bg1"/>
                          </a:solidFill>
                          <a:latin typeface="Palatino Linotype"/>
                          <a:cs typeface="Palatino Linotype"/>
                        </a:rPr>
                        <a:t> derinliği</a:t>
                      </a:r>
                      <a:endParaRPr sz="1200" dirty="0">
                        <a:solidFill>
                          <a:schemeClr val="bg1"/>
                        </a:solidFill>
                        <a:latin typeface="Palatino Linotype"/>
                        <a:cs typeface="Palatino Linotype"/>
                      </a:endParaRPr>
                    </a:p>
                  </a:txBody>
                  <a:tcPr marL="0" marR="0" marT="36195" marB="0">
                    <a:lnL w="12700">
                      <a:solidFill>
                        <a:srgbClr val="FFF9EB"/>
                      </a:solidFill>
                      <a:prstDash val="solid"/>
                    </a:lnL>
                    <a:lnR w="12700">
                      <a:solidFill>
                        <a:srgbClr val="FFF9EB"/>
                      </a:solidFill>
                      <a:prstDash val="solid"/>
                    </a:lnR>
                    <a:lnT w="12700">
                      <a:solidFill>
                        <a:srgbClr val="FFF9EB"/>
                      </a:solidFill>
                      <a:prstDash val="solid"/>
                    </a:lnT>
                    <a:lnB w="38100">
                      <a:solidFill>
                        <a:srgbClr val="FFF9EB"/>
                      </a:solidFill>
                      <a:prstDash val="solid"/>
                    </a:lnB>
                    <a:solidFill>
                      <a:srgbClr val="006FC0"/>
                    </a:solidFill>
                  </a:tcPr>
                </a:tc>
                <a:tc>
                  <a:txBody>
                    <a:bodyPr/>
                    <a:lstStyle/>
                    <a:p>
                      <a:pPr marL="92075">
                        <a:lnSpc>
                          <a:spcPct val="100000"/>
                        </a:lnSpc>
                        <a:spcBef>
                          <a:spcPts val="285"/>
                        </a:spcBef>
                      </a:pPr>
                      <a:r>
                        <a:rPr sz="1200" b="1" dirty="0">
                          <a:solidFill>
                            <a:srgbClr val="FFF9EB"/>
                          </a:solidFill>
                          <a:latin typeface="Palatino Linotype"/>
                          <a:cs typeface="Palatino Linotype"/>
                        </a:rPr>
                        <a:t>mm</a:t>
                      </a:r>
                      <a:endParaRPr sz="1200">
                        <a:latin typeface="Palatino Linotype"/>
                        <a:cs typeface="Palatino Linotype"/>
                      </a:endParaRPr>
                    </a:p>
                  </a:txBody>
                  <a:tcPr marL="0" marR="0" marT="36195" marB="0">
                    <a:lnL w="12700">
                      <a:solidFill>
                        <a:srgbClr val="FFF9EB"/>
                      </a:solidFill>
                      <a:prstDash val="solid"/>
                    </a:lnL>
                    <a:lnR w="12700">
                      <a:solidFill>
                        <a:srgbClr val="FFF9EB"/>
                      </a:solidFill>
                      <a:prstDash val="solid"/>
                    </a:lnR>
                    <a:lnT w="12700">
                      <a:solidFill>
                        <a:srgbClr val="FFF9EB"/>
                      </a:solidFill>
                      <a:prstDash val="solid"/>
                    </a:lnT>
                    <a:lnB w="38100">
                      <a:solidFill>
                        <a:srgbClr val="FFF9EB"/>
                      </a:solidFill>
                      <a:prstDash val="solid"/>
                    </a:lnB>
                    <a:solidFill>
                      <a:srgbClr val="006FC0"/>
                    </a:solidFill>
                  </a:tcPr>
                </a:tc>
                <a:extLst>
                  <a:ext uri="{0D108BD9-81ED-4DB2-BD59-A6C34878D82A}">
                    <a16:rowId xmlns:a16="http://schemas.microsoft.com/office/drawing/2014/main" val="10000"/>
                  </a:ext>
                </a:extLst>
              </a:tr>
              <a:tr h="370840">
                <a:tc>
                  <a:txBody>
                    <a:bodyPr/>
                    <a:lstStyle/>
                    <a:p>
                      <a:pPr marL="92075">
                        <a:lnSpc>
                          <a:spcPct val="100000"/>
                        </a:lnSpc>
                        <a:spcBef>
                          <a:spcPts val="275"/>
                        </a:spcBef>
                      </a:pPr>
                      <a:r>
                        <a:rPr sz="1400" dirty="0">
                          <a:solidFill>
                            <a:srgbClr val="565655"/>
                          </a:solidFill>
                          <a:latin typeface="Palatino Linotype"/>
                          <a:cs typeface="Palatino Linotype"/>
                        </a:rPr>
                        <a:t>1.540</a:t>
                      </a:r>
                      <a:r>
                        <a:rPr sz="1400" spc="-60" dirty="0">
                          <a:solidFill>
                            <a:srgbClr val="565655"/>
                          </a:solidFill>
                          <a:latin typeface="Palatino Linotype"/>
                          <a:cs typeface="Palatino Linotype"/>
                        </a:rPr>
                        <a:t> </a:t>
                      </a:r>
                      <a:r>
                        <a:rPr sz="1400" dirty="0">
                          <a:solidFill>
                            <a:srgbClr val="565655"/>
                          </a:solidFill>
                          <a:latin typeface="Palatino Linotype"/>
                          <a:cs typeface="Palatino Linotype"/>
                        </a:rPr>
                        <a:t>nm</a:t>
                      </a:r>
                      <a:endParaRPr sz="1400">
                        <a:latin typeface="Palatino Linotype"/>
                        <a:cs typeface="Palatino Linotype"/>
                      </a:endParaRPr>
                    </a:p>
                  </a:txBody>
                  <a:tcPr marL="0" marR="0" marT="34925" marB="0">
                    <a:lnL w="12700">
                      <a:solidFill>
                        <a:srgbClr val="FFF9EB"/>
                      </a:solidFill>
                      <a:prstDash val="solid"/>
                    </a:lnL>
                    <a:lnR w="12700">
                      <a:solidFill>
                        <a:srgbClr val="FFF9EB"/>
                      </a:solidFill>
                      <a:prstDash val="solid"/>
                    </a:lnR>
                    <a:lnT w="38100">
                      <a:solidFill>
                        <a:srgbClr val="FFF9EB"/>
                      </a:solidFill>
                      <a:prstDash val="solid"/>
                    </a:lnT>
                    <a:lnB w="12700">
                      <a:solidFill>
                        <a:srgbClr val="FFF9EB"/>
                      </a:solidFill>
                      <a:prstDash val="solid"/>
                    </a:lnB>
                    <a:solidFill>
                      <a:srgbClr val="CACACA"/>
                    </a:solidFill>
                  </a:tcPr>
                </a:tc>
                <a:tc>
                  <a:txBody>
                    <a:bodyPr/>
                    <a:lstStyle/>
                    <a:p>
                      <a:pPr marL="92075">
                        <a:lnSpc>
                          <a:spcPct val="100000"/>
                        </a:lnSpc>
                        <a:spcBef>
                          <a:spcPts val="275"/>
                        </a:spcBef>
                      </a:pPr>
                      <a:r>
                        <a:rPr sz="1400" dirty="0">
                          <a:solidFill>
                            <a:srgbClr val="565655"/>
                          </a:solidFill>
                          <a:latin typeface="Palatino Linotype"/>
                          <a:cs typeface="Palatino Linotype"/>
                        </a:rPr>
                        <a:t>1,2</a:t>
                      </a:r>
                      <a:endParaRPr sz="1400">
                        <a:latin typeface="Palatino Linotype"/>
                        <a:cs typeface="Palatino Linotype"/>
                      </a:endParaRPr>
                    </a:p>
                  </a:txBody>
                  <a:tcPr marL="0" marR="0" marT="34925" marB="0">
                    <a:lnL w="12700">
                      <a:solidFill>
                        <a:srgbClr val="FFF9EB"/>
                      </a:solidFill>
                      <a:prstDash val="solid"/>
                    </a:lnL>
                    <a:lnR w="12700">
                      <a:solidFill>
                        <a:srgbClr val="FFF9EB"/>
                      </a:solidFill>
                      <a:prstDash val="solid"/>
                    </a:lnR>
                    <a:lnT w="38100">
                      <a:solidFill>
                        <a:srgbClr val="FFF9EB"/>
                      </a:solidFill>
                      <a:prstDash val="solid"/>
                    </a:lnT>
                    <a:lnB w="12700">
                      <a:solidFill>
                        <a:srgbClr val="FFF9EB"/>
                      </a:solidFill>
                      <a:prstDash val="solid"/>
                    </a:lnB>
                    <a:solidFill>
                      <a:srgbClr val="CACACA"/>
                    </a:solidFill>
                  </a:tcPr>
                </a:tc>
                <a:extLst>
                  <a:ext uri="{0D108BD9-81ED-4DB2-BD59-A6C34878D82A}">
                    <a16:rowId xmlns:a16="http://schemas.microsoft.com/office/drawing/2014/main" val="10001"/>
                  </a:ext>
                </a:extLst>
              </a:tr>
              <a:tr h="518159">
                <a:tc>
                  <a:txBody>
                    <a:bodyPr/>
                    <a:lstStyle/>
                    <a:p>
                      <a:pPr marL="92075">
                        <a:lnSpc>
                          <a:spcPct val="100000"/>
                        </a:lnSpc>
                        <a:spcBef>
                          <a:spcPts val="275"/>
                        </a:spcBef>
                      </a:pPr>
                      <a:r>
                        <a:rPr sz="1400" dirty="0">
                          <a:solidFill>
                            <a:srgbClr val="565655"/>
                          </a:solidFill>
                          <a:latin typeface="Palatino Linotype"/>
                          <a:cs typeface="Palatino Linotype"/>
                        </a:rPr>
                        <a:t>2.940</a:t>
                      </a:r>
                      <a:r>
                        <a:rPr sz="1400" spc="-60" dirty="0">
                          <a:solidFill>
                            <a:srgbClr val="565655"/>
                          </a:solidFill>
                          <a:latin typeface="Palatino Linotype"/>
                          <a:cs typeface="Palatino Linotype"/>
                        </a:rPr>
                        <a:t> </a:t>
                      </a:r>
                      <a:r>
                        <a:rPr sz="1400" dirty="0">
                          <a:solidFill>
                            <a:srgbClr val="565655"/>
                          </a:solidFill>
                          <a:latin typeface="Palatino Linotype"/>
                          <a:cs typeface="Palatino Linotype"/>
                        </a:rPr>
                        <a:t>nm</a:t>
                      </a:r>
                      <a:endParaRPr sz="1400">
                        <a:latin typeface="Palatino Linotype"/>
                        <a:cs typeface="Palatino Linotype"/>
                      </a:endParaRPr>
                    </a:p>
                  </a:txBody>
                  <a:tcPr marL="0" marR="0" marT="34925"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E7E7E7"/>
                    </a:solidFill>
                  </a:tcPr>
                </a:tc>
                <a:tc>
                  <a:txBody>
                    <a:bodyPr/>
                    <a:lstStyle/>
                    <a:p>
                      <a:pPr marL="92075">
                        <a:lnSpc>
                          <a:spcPct val="100000"/>
                        </a:lnSpc>
                        <a:spcBef>
                          <a:spcPts val="275"/>
                        </a:spcBef>
                      </a:pPr>
                      <a:r>
                        <a:rPr sz="1400" dirty="0">
                          <a:solidFill>
                            <a:srgbClr val="565655"/>
                          </a:solidFill>
                          <a:latin typeface="Palatino Linotype"/>
                          <a:cs typeface="Palatino Linotype"/>
                        </a:rPr>
                        <a:t>0,001</a:t>
                      </a:r>
                      <a:endParaRPr sz="1400">
                        <a:latin typeface="Palatino Linotype"/>
                        <a:cs typeface="Palatino Linotype"/>
                      </a:endParaRPr>
                    </a:p>
                    <a:p>
                      <a:pPr marL="92075">
                        <a:lnSpc>
                          <a:spcPct val="100000"/>
                        </a:lnSpc>
                      </a:pPr>
                      <a:r>
                        <a:rPr sz="1400" dirty="0">
                          <a:solidFill>
                            <a:srgbClr val="565655"/>
                          </a:solidFill>
                          <a:latin typeface="Palatino Linotype"/>
                          <a:cs typeface="Palatino Linotype"/>
                        </a:rPr>
                        <a:t>(epidermis)</a:t>
                      </a:r>
                      <a:endParaRPr sz="1400">
                        <a:latin typeface="Palatino Linotype"/>
                        <a:cs typeface="Palatino Linotype"/>
                      </a:endParaRPr>
                    </a:p>
                  </a:txBody>
                  <a:tcPr marL="0" marR="0" marT="34925"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E7E7E7"/>
                    </a:solidFill>
                  </a:tcPr>
                </a:tc>
                <a:extLst>
                  <a:ext uri="{0D108BD9-81ED-4DB2-BD59-A6C34878D82A}">
                    <a16:rowId xmlns:a16="http://schemas.microsoft.com/office/drawing/2014/main" val="10002"/>
                  </a:ext>
                </a:extLst>
              </a:tr>
              <a:tr h="370789">
                <a:tc>
                  <a:txBody>
                    <a:bodyPr/>
                    <a:lstStyle/>
                    <a:p>
                      <a:pPr marL="92075">
                        <a:lnSpc>
                          <a:spcPct val="100000"/>
                        </a:lnSpc>
                        <a:spcBef>
                          <a:spcPts val="280"/>
                        </a:spcBef>
                      </a:pPr>
                      <a:r>
                        <a:rPr sz="1400" dirty="0">
                          <a:solidFill>
                            <a:srgbClr val="565655"/>
                          </a:solidFill>
                          <a:latin typeface="Palatino Linotype"/>
                          <a:cs typeface="Palatino Linotype"/>
                        </a:rPr>
                        <a:t>10.600</a:t>
                      </a:r>
                      <a:r>
                        <a:rPr sz="1400" spc="-70" dirty="0">
                          <a:solidFill>
                            <a:srgbClr val="565655"/>
                          </a:solidFill>
                          <a:latin typeface="Palatino Linotype"/>
                          <a:cs typeface="Palatino Linotype"/>
                        </a:rPr>
                        <a:t> </a:t>
                      </a:r>
                      <a:r>
                        <a:rPr sz="1400" dirty="0">
                          <a:solidFill>
                            <a:srgbClr val="565655"/>
                          </a:solidFill>
                          <a:latin typeface="Palatino Linotype"/>
                          <a:cs typeface="Palatino Linotype"/>
                        </a:rPr>
                        <a:t>nm</a:t>
                      </a:r>
                      <a:endParaRPr sz="1400">
                        <a:latin typeface="Palatino Linotype"/>
                        <a:cs typeface="Palatino Linotype"/>
                      </a:endParaRPr>
                    </a:p>
                  </a:txBody>
                  <a:tcPr marL="0" marR="0" marT="35560"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CACACA"/>
                    </a:solidFill>
                  </a:tcPr>
                </a:tc>
                <a:tc>
                  <a:txBody>
                    <a:bodyPr/>
                    <a:lstStyle/>
                    <a:p>
                      <a:pPr marL="92075">
                        <a:lnSpc>
                          <a:spcPct val="100000"/>
                        </a:lnSpc>
                        <a:spcBef>
                          <a:spcPts val="280"/>
                        </a:spcBef>
                      </a:pPr>
                      <a:r>
                        <a:rPr sz="1400" dirty="0">
                          <a:solidFill>
                            <a:srgbClr val="565655"/>
                          </a:solidFill>
                          <a:latin typeface="Palatino Linotype"/>
                          <a:cs typeface="Palatino Linotype"/>
                        </a:rPr>
                        <a:t>0,01</a:t>
                      </a:r>
                      <a:endParaRPr sz="1400" dirty="0">
                        <a:latin typeface="Palatino Linotype"/>
                        <a:cs typeface="Palatino Linotype"/>
                      </a:endParaRPr>
                    </a:p>
                  </a:txBody>
                  <a:tcPr marL="0" marR="0" marT="35560"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CACACA"/>
                    </a:solidFill>
                  </a:tcPr>
                </a:tc>
                <a:extLst>
                  <a:ext uri="{0D108BD9-81ED-4DB2-BD59-A6C34878D82A}">
                    <a16:rowId xmlns:a16="http://schemas.microsoft.com/office/drawing/2014/main" val="10003"/>
                  </a:ext>
                </a:extLst>
              </a:tr>
            </a:tbl>
          </a:graphicData>
        </a:graphic>
      </p:graphicFrame>
      <p:sp>
        <p:nvSpPr>
          <p:cNvPr id="14" name="object 14"/>
          <p:cNvSpPr txBox="1"/>
          <p:nvPr/>
        </p:nvSpPr>
        <p:spPr>
          <a:xfrm>
            <a:off x="1035811" y="3512565"/>
            <a:ext cx="2276475" cy="258404"/>
          </a:xfrm>
          <a:prstGeom prst="rect">
            <a:avLst/>
          </a:prstGeom>
        </p:spPr>
        <p:txBody>
          <a:bodyPr vert="horz" wrap="square" lIns="0" tIns="12065" rIns="0" bIns="0" rtlCol="0">
            <a:spAutoFit/>
          </a:bodyPr>
          <a:lstStyle/>
          <a:p>
            <a:pPr marL="12700">
              <a:lnSpc>
                <a:spcPct val="100000"/>
              </a:lnSpc>
              <a:spcBef>
                <a:spcPts val="95"/>
              </a:spcBef>
            </a:pPr>
            <a:r>
              <a:rPr lang="tr-TR" sz="1600" spc="-5" dirty="0">
                <a:solidFill>
                  <a:srgbClr val="565655"/>
                </a:solidFill>
                <a:latin typeface="Arial MT"/>
                <a:cs typeface="Arial MT"/>
              </a:rPr>
              <a:t>Tedaviden </a:t>
            </a:r>
            <a:r>
              <a:rPr lang="tr-TR" sz="1600" b="1" spc="-5" dirty="0">
                <a:solidFill>
                  <a:srgbClr val="565655"/>
                </a:solidFill>
                <a:latin typeface="Arial MT"/>
                <a:cs typeface="Arial MT"/>
              </a:rPr>
              <a:t>30 </a:t>
            </a:r>
            <a:r>
              <a:rPr lang="tr-TR" sz="1600" b="1" spc="-5" dirty="0" err="1">
                <a:solidFill>
                  <a:srgbClr val="565655"/>
                </a:solidFill>
                <a:latin typeface="Arial MT"/>
                <a:cs typeface="Arial MT"/>
              </a:rPr>
              <a:t>dk</a:t>
            </a:r>
            <a:r>
              <a:rPr lang="tr-TR" sz="1600" b="1" spc="-5" dirty="0">
                <a:solidFill>
                  <a:srgbClr val="565655"/>
                </a:solidFill>
                <a:latin typeface="Arial MT"/>
                <a:cs typeface="Arial MT"/>
              </a:rPr>
              <a:t> </a:t>
            </a:r>
            <a:r>
              <a:rPr lang="tr-TR" sz="1600" spc="-5" dirty="0">
                <a:solidFill>
                  <a:srgbClr val="565655"/>
                </a:solidFill>
                <a:latin typeface="Arial MT"/>
                <a:cs typeface="Arial MT"/>
              </a:rPr>
              <a:t>sonra</a:t>
            </a:r>
            <a:endParaRPr sz="1600" dirty="0">
              <a:latin typeface="Arial MT"/>
              <a:cs typeface="Arial MT"/>
            </a:endParaRPr>
          </a:p>
        </p:txBody>
      </p:sp>
      <p:sp>
        <p:nvSpPr>
          <p:cNvPr id="15" name="object 15"/>
          <p:cNvSpPr txBox="1"/>
          <p:nvPr/>
        </p:nvSpPr>
        <p:spPr>
          <a:xfrm>
            <a:off x="1233627" y="6196380"/>
            <a:ext cx="2151176" cy="258404"/>
          </a:xfrm>
          <a:prstGeom prst="rect">
            <a:avLst/>
          </a:prstGeom>
        </p:spPr>
        <p:txBody>
          <a:bodyPr vert="horz" wrap="square" lIns="0" tIns="12065" rIns="0" bIns="0" rtlCol="0">
            <a:spAutoFit/>
          </a:bodyPr>
          <a:lstStyle/>
          <a:p>
            <a:pPr marL="12700">
              <a:lnSpc>
                <a:spcPct val="100000"/>
              </a:lnSpc>
              <a:spcBef>
                <a:spcPts val="95"/>
              </a:spcBef>
            </a:pPr>
            <a:r>
              <a:rPr lang="tr-TR" sz="1600" spc="-5" dirty="0">
                <a:solidFill>
                  <a:srgbClr val="565655"/>
                </a:solidFill>
                <a:latin typeface="Arial MT"/>
                <a:cs typeface="Arial MT"/>
              </a:rPr>
              <a:t>Tedaviden </a:t>
            </a:r>
            <a:r>
              <a:rPr lang="tr-TR" sz="1600" b="1" spc="-5" dirty="0">
                <a:solidFill>
                  <a:srgbClr val="565655"/>
                </a:solidFill>
                <a:latin typeface="Arial MT"/>
                <a:cs typeface="Arial MT"/>
              </a:rPr>
              <a:t>2 gün </a:t>
            </a:r>
            <a:r>
              <a:rPr lang="tr-TR" sz="1600" spc="-5" dirty="0">
                <a:solidFill>
                  <a:srgbClr val="565655"/>
                </a:solidFill>
                <a:latin typeface="Arial MT"/>
                <a:cs typeface="Arial MT"/>
              </a:rPr>
              <a:t>sonra</a:t>
            </a:r>
            <a:endParaRPr sz="1600" dirty="0">
              <a:latin typeface="Arial MT"/>
              <a:cs typeface="Arial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62044" y="2880360"/>
            <a:ext cx="4309109" cy="2815590"/>
          </a:xfrm>
          <a:prstGeom prst="rect">
            <a:avLst/>
          </a:prstGeom>
        </p:spPr>
      </p:pic>
      <p:grpSp>
        <p:nvGrpSpPr>
          <p:cNvPr id="3" name="object 3"/>
          <p:cNvGrpSpPr/>
          <p:nvPr/>
        </p:nvGrpSpPr>
        <p:grpSpPr>
          <a:xfrm>
            <a:off x="1392745" y="3904297"/>
            <a:ext cx="2157095" cy="1772920"/>
            <a:chOff x="1392745" y="3904297"/>
            <a:chExt cx="2157095" cy="1772920"/>
          </a:xfrm>
        </p:grpSpPr>
        <p:pic>
          <p:nvPicPr>
            <p:cNvPr id="4" name="object 4"/>
            <p:cNvPicPr/>
            <p:nvPr/>
          </p:nvPicPr>
          <p:blipFill>
            <a:blip r:embed="rId3" cstate="print"/>
            <a:stretch>
              <a:fillRect/>
            </a:stretch>
          </p:blipFill>
          <p:spPr>
            <a:xfrm>
              <a:off x="1397508" y="3909059"/>
              <a:ext cx="2147316" cy="1763267"/>
            </a:xfrm>
            <a:prstGeom prst="rect">
              <a:avLst/>
            </a:prstGeom>
          </p:spPr>
        </p:pic>
        <p:sp>
          <p:nvSpPr>
            <p:cNvPr id="5" name="object 5"/>
            <p:cNvSpPr/>
            <p:nvPr/>
          </p:nvSpPr>
          <p:spPr>
            <a:xfrm>
              <a:off x="1397508" y="3909059"/>
              <a:ext cx="2147570" cy="1763395"/>
            </a:xfrm>
            <a:custGeom>
              <a:avLst/>
              <a:gdLst/>
              <a:ahLst/>
              <a:cxnLst/>
              <a:rect l="l" t="t" r="r" b="b"/>
              <a:pathLst>
                <a:path w="2147570" h="1763395">
                  <a:moveTo>
                    <a:pt x="0" y="293877"/>
                  </a:moveTo>
                  <a:lnTo>
                    <a:pt x="3846" y="246209"/>
                  </a:lnTo>
                  <a:lnTo>
                    <a:pt x="14981" y="200989"/>
                  </a:lnTo>
                  <a:lnTo>
                    <a:pt x="32801" y="158823"/>
                  </a:lnTo>
                  <a:lnTo>
                    <a:pt x="56700" y="120316"/>
                  </a:lnTo>
                  <a:lnTo>
                    <a:pt x="86074" y="86074"/>
                  </a:lnTo>
                  <a:lnTo>
                    <a:pt x="120316" y="56700"/>
                  </a:lnTo>
                  <a:lnTo>
                    <a:pt x="158823" y="32801"/>
                  </a:lnTo>
                  <a:lnTo>
                    <a:pt x="200989" y="14981"/>
                  </a:lnTo>
                  <a:lnTo>
                    <a:pt x="246209" y="3846"/>
                  </a:lnTo>
                  <a:lnTo>
                    <a:pt x="293878" y="0"/>
                  </a:lnTo>
                  <a:lnTo>
                    <a:pt x="1853438" y="0"/>
                  </a:lnTo>
                  <a:lnTo>
                    <a:pt x="1901106" y="3846"/>
                  </a:lnTo>
                  <a:lnTo>
                    <a:pt x="1946326" y="14981"/>
                  </a:lnTo>
                  <a:lnTo>
                    <a:pt x="1988492" y="32801"/>
                  </a:lnTo>
                  <a:lnTo>
                    <a:pt x="2026999" y="56700"/>
                  </a:lnTo>
                  <a:lnTo>
                    <a:pt x="2061241" y="86074"/>
                  </a:lnTo>
                  <a:lnTo>
                    <a:pt x="2090615" y="120316"/>
                  </a:lnTo>
                  <a:lnTo>
                    <a:pt x="2114514" y="158823"/>
                  </a:lnTo>
                  <a:lnTo>
                    <a:pt x="2132334" y="200989"/>
                  </a:lnTo>
                  <a:lnTo>
                    <a:pt x="2143469" y="246209"/>
                  </a:lnTo>
                  <a:lnTo>
                    <a:pt x="2147316" y="293877"/>
                  </a:lnTo>
                  <a:lnTo>
                    <a:pt x="2147316" y="1469389"/>
                  </a:lnTo>
                  <a:lnTo>
                    <a:pt x="2143469" y="1517058"/>
                  </a:lnTo>
                  <a:lnTo>
                    <a:pt x="2132334" y="1562278"/>
                  </a:lnTo>
                  <a:lnTo>
                    <a:pt x="2114514" y="1604444"/>
                  </a:lnTo>
                  <a:lnTo>
                    <a:pt x="2090615" y="1642951"/>
                  </a:lnTo>
                  <a:lnTo>
                    <a:pt x="2061241" y="1677193"/>
                  </a:lnTo>
                  <a:lnTo>
                    <a:pt x="2026999" y="1706567"/>
                  </a:lnTo>
                  <a:lnTo>
                    <a:pt x="1988492" y="1730466"/>
                  </a:lnTo>
                  <a:lnTo>
                    <a:pt x="1946326" y="1748286"/>
                  </a:lnTo>
                  <a:lnTo>
                    <a:pt x="1901106" y="1759421"/>
                  </a:lnTo>
                  <a:lnTo>
                    <a:pt x="1853438" y="1763267"/>
                  </a:lnTo>
                  <a:lnTo>
                    <a:pt x="293878" y="1763267"/>
                  </a:lnTo>
                  <a:lnTo>
                    <a:pt x="246209" y="1759421"/>
                  </a:lnTo>
                  <a:lnTo>
                    <a:pt x="200989" y="1748286"/>
                  </a:lnTo>
                  <a:lnTo>
                    <a:pt x="158823" y="1730466"/>
                  </a:lnTo>
                  <a:lnTo>
                    <a:pt x="120316" y="1706567"/>
                  </a:lnTo>
                  <a:lnTo>
                    <a:pt x="86074" y="1677193"/>
                  </a:lnTo>
                  <a:lnTo>
                    <a:pt x="56700" y="1642951"/>
                  </a:lnTo>
                  <a:lnTo>
                    <a:pt x="32801" y="1604444"/>
                  </a:lnTo>
                  <a:lnTo>
                    <a:pt x="14981" y="1562278"/>
                  </a:lnTo>
                  <a:lnTo>
                    <a:pt x="3846" y="1517058"/>
                  </a:lnTo>
                  <a:lnTo>
                    <a:pt x="0" y="1469389"/>
                  </a:lnTo>
                  <a:lnTo>
                    <a:pt x="0" y="293877"/>
                  </a:lnTo>
                  <a:close/>
                </a:path>
              </a:pathLst>
            </a:custGeom>
            <a:ln w="9144">
              <a:solidFill>
                <a:srgbClr val="FFCC99"/>
              </a:solidFill>
            </a:ln>
          </p:spPr>
          <p:txBody>
            <a:bodyPr wrap="square" lIns="0" tIns="0" rIns="0" bIns="0" rtlCol="0"/>
            <a:lstStyle/>
            <a:p>
              <a:endParaRPr/>
            </a:p>
          </p:txBody>
        </p:sp>
      </p:grpSp>
      <p:sp>
        <p:nvSpPr>
          <p:cNvPr id="6" name="object 6"/>
          <p:cNvSpPr txBox="1"/>
          <p:nvPr/>
        </p:nvSpPr>
        <p:spPr>
          <a:xfrm>
            <a:off x="34709" y="3344119"/>
            <a:ext cx="1910036" cy="1072730"/>
          </a:xfrm>
          <a:prstGeom prst="rect">
            <a:avLst/>
          </a:prstGeom>
        </p:spPr>
        <p:txBody>
          <a:bodyPr vert="horz" wrap="square" lIns="0" tIns="66675" rIns="0" bIns="0" rtlCol="0">
            <a:spAutoFit/>
          </a:bodyPr>
          <a:lstStyle/>
          <a:p>
            <a:pPr marL="994410">
              <a:lnSpc>
                <a:spcPct val="100000"/>
              </a:lnSpc>
              <a:spcBef>
                <a:spcPts val="525"/>
              </a:spcBef>
            </a:pPr>
            <a:r>
              <a:rPr sz="1400" b="1" spc="-10" dirty="0" err="1">
                <a:solidFill>
                  <a:srgbClr val="0000FF"/>
                </a:solidFill>
                <a:latin typeface="Arial"/>
                <a:cs typeface="Arial"/>
              </a:rPr>
              <a:t>Abl</a:t>
            </a:r>
            <a:r>
              <a:rPr lang="tr-TR" sz="1400" b="1" spc="-10" dirty="0" err="1">
                <a:solidFill>
                  <a:srgbClr val="0000FF"/>
                </a:solidFill>
                <a:latin typeface="Arial"/>
                <a:cs typeface="Arial"/>
              </a:rPr>
              <a:t>asyon</a:t>
            </a:r>
            <a:endParaRPr sz="1400" dirty="0">
              <a:latin typeface="Arial"/>
              <a:cs typeface="Arial"/>
            </a:endParaRPr>
          </a:p>
          <a:p>
            <a:pPr marL="155575">
              <a:lnSpc>
                <a:spcPct val="100000"/>
              </a:lnSpc>
              <a:spcBef>
                <a:spcPts val="430"/>
              </a:spcBef>
            </a:pPr>
            <a:r>
              <a:rPr lang="tr-TR" sz="1200" b="1" spc="-5" dirty="0" err="1">
                <a:solidFill>
                  <a:srgbClr val="FF6600"/>
                </a:solidFill>
                <a:latin typeface="Arial"/>
                <a:cs typeface="Arial"/>
              </a:rPr>
              <a:t>Koagülasyon</a:t>
            </a:r>
            <a:endParaRPr sz="1200" dirty="0">
              <a:latin typeface="Arial"/>
              <a:cs typeface="Arial"/>
            </a:endParaRPr>
          </a:p>
          <a:p>
            <a:pPr>
              <a:lnSpc>
                <a:spcPct val="100000"/>
              </a:lnSpc>
            </a:pPr>
            <a:endParaRPr sz="1100" dirty="0">
              <a:latin typeface="Arial"/>
              <a:cs typeface="Arial"/>
            </a:endParaRPr>
          </a:p>
          <a:p>
            <a:pPr>
              <a:lnSpc>
                <a:spcPct val="100000"/>
              </a:lnSpc>
              <a:spcBef>
                <a:spcPts val="35"/>
              </a:spcBef>
            </a:pPr>
            <a:endParaRPr sz="1300" dirty="0">
              <a:latin typeface="Arial"/>
              <a:cs typeface="Arial"/>
            </a:endParaRPr>
          </a:p>
          <a:p>
            <a:pPr marL="12700">
              <a:lnSpc>
                <a:spcPct val="100000"/>
              </a:lnSpc>
            </a:pPr>
            <a:r>
              <a:rPr lang="tr-TR" sz="1200" b="1" spc="-5" dirty="0" err="1">
                <a:solidFill>
                  <a:srgbClr val="2C2C2B"/>
                </a:solidFill>
                <a:latin typeface="Arial"/>
                <a:cs typeface="Arial"/>
              </a:rPr>
              <a:t>Hipertermi</a:t>
            </a:r>
            <a:endParaRPr sz="1200" dirty="0">
              <a:latin typeface="Arial"/>
              <a:cs typeface="Arial"/>
            </a:endParaRPr>
          </a:p>
        </p:txBody>
      </p:sp>
      <p:grpSp>
        <p:nvGrpSpPr>
          <p:cNvPr id="7" name="object 7"/>
          <p:cNvGrpSpPr/>
          <p:nvPr/>
        </p:nvGrpSpPr>
        <p:grpSpPr>
          <a:xfrm>
            <a:off x="2016220" y="3914902"/>
            <a:ext cx="909955" cy="1562735"/>
            <a:chOff x="2016220" y="3914902"/>
            <a:chExt cx="909955" cy="1562735"/>
          </a:xfrm>
        </p:grpSpPr>
        <p:sp>
          <p:nvSpPr>
            <p:cNvPr id="8" name="object 8"/>
            <p:cNvSpPr/>
            <p:nvPr/>
          </p:nvSpPr>
          <p:spPr>
            <a:xfrm>
              <a:off x="2161794" y="3937254"/>
              <a:ext cx="610235" cy="0"/>
            </a:xfrm>
            <a:custGeom>
              <a:avLst/>
              <a:gdLst/>
              <a:ahLst/>
              <a:cxnLst/>
              <a:rect l="l" t="t" r="r" b="b"/>
              <a:pathLst>
                <a:path w="610235">
                  <a:moveTo>
                    <a:pt x="0" y="0"/>
                  </a:moveTo>
                  <a:lnTo>
                    <a:pt x="609981" y="0"/>
                  </a:lnTo>
                </a:path>
              </a:pathLst>
            </a:custGeom>
            <a:ln w="38100">
              <a:solidFill>
                <a:srgbClr val="565655"/>
              </a:solidFill>
            </a:ln>
          </p:spPr>
          <p:txBody>
            <a:bodyPr wrap="square" lIns="0" tIns="0" rIns="0" bIns="0" rtlCol="0"/>
            <a:lstStyle/>
            <a:p>
              <a:endParaRPr/>
            </a:p>
          </p:txBody>
        </p:sp>
        <p:sp>
          <p:nvSpPr>
            <p:cNvPr id="9" name="object 9"/>
            <p:cNvSpPr/>
            <p:nvPr/>
          </p:nvSpPr>
          <p:spPr>
            <a:xfrm>
              <a:off x="2163318" y="3946398"/>
              <a:ext cx="603885" cy="1270"/>
            </a:xfrm>
            <a:custGeom>
              <a:avLst/>
              <a:gdLst/>
              <a:ahLst/>
              <a:cxnLst/>
              <a:rect l="l" t="t" r="r" b="b"/>
              <a:pathLst>
                <a:path w="603885" h="1270">
                  <a:moveTo>
                    <a:pt x="0" y="1015"/>
                  </a:moveTo>
                  <a:lnTo>
                    <a:pt x="603884" y="0"/>
                  </a:lnTo>
                </a:path>
              </a:pathLst>
            </a:custGeom>
            <a:ln w="38099">
              <a:solidFill>
                <a:srgbClr val="EE7CA3"/>
              </a:solidFill>
            </a:ln>
          </p:spPr>
          <p:txBody>
            <a:bodyPr wrap="square" lIns="0" tIns="0" rIns="0" bIns="0" rtlCol="0"/>
            <a:lstStyle/>
            <a:p>
              <a:endParaRPr/>
            </a:p>
          </p:txBody>
        </p:sp>
        <p:sp>
          <p:nvSpPr>
            <p:cNvPr id="10" name="object 10"/>
            <p:cNvSpPr/>
            <p:nvPr/>
          </p:nvSpPr>
          <p:spPr>
            <a:xfrm>
              <a:off x="2016220" y="3914902"/>
              <a:ext cx="909955" cy="1562735"/>
            </a:xfrm>
            <a:custGeom>
              <a:avLst/>
              <a:gdLst/>
              <a:ahLst/>
              <a:cxnLst/>
              <a:rect l="l" t="t" r="r" b="b"/>
              <a:pathLst>
                <a:path w="909955" h="1562735">
                  <a:moveTo>
                    <a:pt x="909605" y="0"/>
                  </a:moveTo>
                  <a:lnTo>
                    <a:pt x="285" y="4699"/>
                  </a:lnTo>
                  <a:lnTo>
                    <a:pt x="0" y="52895"/>
                  </a:lnTo>
                  <a:lnTo>
                    <a:pt x="285" y="101092"/>
                  </a:lnTo>
                  <a:lnTo>
                    <a:pt x="1495" y="172167"/>
                  </a:lnTo>
                  <a:lnTo>
                    <a:pt x="3671" y="242288"/>
                  </a:lnTo>
                  <a:lnTo>
                    <a:pt x="6792" y="311383"/>
                  </a:lnTo>
                  <a:lnTo>
                    <a:pt x="10835" y="379382"/>
                  </a:lnTo>
                  <a:lnTo>
                    <a:pt x="15778" y="446216"/>
                  </a:lnTo>
                  <a:lnTo>
                    <a:pt x="21597" y="511815"/>
                  </a:lnTo>
                  <a:lnTo>
                    <a:pt x="28270" y="576107"/>
                  </a:lnTo>
                  <a:lnTo>
                    <a:pt x="35775" y="639024"/>
                  </a:lnTo>
                  <a:lnTo>
                    <a:pt x="44088" y="700494"/>
                  </a:lnTo>
                  <a:lnTo>
                    <a:pt x="53188" y="760448"/>
                  </a:lnTo>
                  <a:lnTo>
                    <a:pt x="63052" y="818816"/>
                  </a:lnTo>
                  <a:lnTo>
                    <a:pt x="73657" y="875528"/>
                  </a:lnTo>
                  <a:lnTo>
                    <a:pt x="84981" y="930513"/>
                  </a:lnTo>
                  <a:lnTo>
                    <a:pt x="97000" y="983701"/>
                  </a:lnTo>
                  <a:lnTo>
                    <a:pt x="109693" y="1035022"/>
                  </a:lnTo>
                  <a:lnTo>
                    <a:pt x="123037" y="1084407"/>
                  </a:lnTo>
                  <a:lnTo>
                    <a:pt x="137009" y="1131785"/>
                  </a:lnTo>
                  <a:lnTo>
                    <a:pt x="151587" y="1177086"/>
                  </a:lnTo>
                  <a:lnTo>
                    <a:pt x="166748" y="1220239"/>
                  </a:lnTo>
                  <a:lnTo>
                    <a:pt x="182469" y="1261175"/>
                  </a:lnTo>
                  <a:lnTo>
                    <a:pt x="198728" y="1299824"/>
                  </a:lnTo>
                  <a:lnTo>
                    <a:pt x="215503" y="1336115"/>
                  </a:lnTo>
                  <a:lnTo>
                    <a:pt x="250507" y="1401345"/>
                  </a:lnTo>
                  <a:lnTo>
                    <a:pt x="287302" y="1456303"/>
                  </a:lnTo>
                  <a:lnTo>
                    <a:pt x="325706" y="1500428"/>
                  </a:lnTo>
                  <a:lnTo>
                    <a:pt x="365539" y="1533161"/>
                  </a:lnTo>
                  <a:lnTo>
                    <a:pt x="406619" y="1553939"/>
                  </a:lnTo>
                  <a:lnTo>
                    <a:pt x="448767" y="1562201"/>
                  </a:lnTo>
                  <a:lnTo>
                    <a:pt x="470185" y="1561465"/>
                  </a:lnTo>
                  <a:lnTo>
                    <a:pt x="511503" y="1550705"/>
                  </a:lnTo>
                  <a:lnTo>
                    <a:pt x="551658" y="1528065"/>
                  </a:lnTo>
                  <a:lnTo>
                    <a:pt x="590497" y="1494096"/>
                  </a:lnTo>
                  <a:lnTo>
                    <a:pt x="627864" y="1449349"/>
                  </a:lnTo>
                  <a:lnTo>
                    <a:pt x="663604" y="1394375"/>
                  </a:lnTo>
                  <a:lnTo>
                    <a:pt x="697562" y="1329727"/>
                  </a:lnTo>
                  <a:lnTo>
                    <a:pt x="713825" y="1293947"/>
                  </a:lnTo>
                  <a:lnTo>
                    <a:pt x="729583" y="1255955"/>
                  </a:lnTo>
                  <a:lnTo>
                    <a:pt x="744819" y="1215820"/>
                  </a:lnTo>
                  <a:lnTo>
                    <a:pt x="759512" y="1173611"/>
                  </a:lnTo>
                  <a:lnTo>
                    <a:pt x="773643" y="1129397"/>
                  </a:lnTo>
                  <a:lnTo>
                    <a:pt x="787193" y="1083246"/>
                  </a:lnTo>
                  <a:lnTo>
                    <a:pt x="800143" y="1035228"/>
                  </a:lnTo>
                  <a:lnTo>
                    <a:pt x="812472" y="985411"/>
                  </a:lnTo>
                  <a:lnTo>
                    <a:pt x="824162" y="933865"/>
                  </a:lnTo>
                  <a:lnTo>
                    <a:pt x="835193" y="880659"/>
                  </a:lnTo>
                  <a:lnTo>
                    <a:pt x="845547" y="825861"/>
                  </a:lnTo>
                  <a:lnTo>
                    <a:pt x="855202" y="769540"/>
                  </a:lnTo>
                  <a:lnTo>
                    <a:pt x="864141" y="711765"/>
                  </a:lnTo>
                  <a:lnTo>
                    <a:pt x="872343" y="652605"/>
                  </a:lnTo>
                  <a:lnTo>
                    <a:pt x="879790" y="592129"/>
                  </a:lnTo>
                  <a:lnTo>
                    <a:pt x="886462" y="530406"/>
                  </a:lnTo>
                  <a:lnTo>
                    <a:pt x="892339" y="467505"/>
                  </a:lnTo>
                  <a:lnTo>
                    <a:pt x="897402" y="403495"/>
                  </a:lnTo>
                  <a:lnTo>
                    <a:pt x="901632" y="338444"/>
                  </a:lnTo>
                  <a:lnTo>
                    <a:pt x="905010" y="272423"/>
                  </a:lnTo>
                  <a:lnTo>
                    <a:pt x="907515" y="205498"/>
                  </a:lnTo>
                  <a:lnTo>
                    <a:pt x="909129" y="137740"/>
                  </a:lnTo>
                  <a:lnTo>
                    <a:pt x="909832" y="69218"/>
                  </a:lnTo>
                  <a:lnTo>
                    <a:pt x="909605" y="0"/>
                  </a:lnTo>
                  <a:close/>
                </a:path>
              </a:pathLst>
            </a:custGeom>
            <a:solidFill>
              <a:srgbClr val="FFFF00">
                <a:alpha val="69802"/>
              </a:srgbClr>
            </a:solidFill>
          </p:spPr>
          <p:txBody>
            <a:bodyPr wrap="square" lIns="0" tIns="0" rIns="0" bIns="0" rtlCol="0"/>
            <a:lstStyle/>
            <a:p>
              <a:endParaRPr/>
            </a:p>
          </p:txBody>
        </p:sp>
      </p:grpSp>
      <p:sp>
        <p:nvSpPr>
          <p:cNvPr id="11" name="object 11"/>
          <p:cNvSpPr txBox="1"/>
          <p:nvPr/>
        </p:nvSpPr>
        <p:spPr>
          <a:xfrm>
            <a:off x="2240827" y="4561713"/>
            <a:ext cx="344170" cy="396240"/>
          </a:xfrm>
          <a:prstGeom prst="rect">
            <a:avLst/>
          </a:prstGeom>
        </p:spPr>
        <p:txBody>
          <a:bodyPr vert="vert270" wrap="square" lIns="0" tIns="35560" rIns="0" bIns="0" rtlCol="0">
            <a:spAutoFit/>
          </a:bodyPr>
          <a:lstStyle/>
          <a:p>
            <a:pPr marL="12700">
              <a:lnSpc>
                <a:spcPct val="100000"/>
              </a:lnSpc>
              <a:spcBef>
                <a:spcPts val="280"/>
              </a:spcBef>
            </a:pPr>
            <a:r>
              <a:rPr sz="1800" dirty="0">
                <a:solidFill>
                  <a:srgbClr val="FFFF00"/>
                </a:solidFill>
                <a:latin typeface="Comic Sans MS"/>
                <a:cs typeface="Comic Sans MS"/>
              </a:rPr>
              <a:t>zzz</a:t>
            </a:r>
            <a:endParaRPr sz="1800">
              <a:latin typeface="Comic Sans MS"/>
              <a:cs typeface="Comic Sans MS"/>
            </a:endParaRPr>
          </a:p>
        </p:txBody>
      </p:sp>
      <p:grpSp>
        <p:nvGrpSpPr>
          <p:cNvPr id="12" name="object 12"/>
          <p:cNvGrpSpPr/>
          <p:nvPr/>
        </p:nvGrpSpPr>
        <p:grpSpPr>
          <a:xfrm>
            <a:off x="1007872" y="3667886"/>
            <a:ext cx="1845310" cy="1572895"/>
            <a:chOff x="1007872" y="3667886"/>
            <a:chExt cx="1845310" cy="1572895"/>
          </a:xfrm>
        </p:grpSpPr>
        <p:sp>
          <p:nvSpPr>
            <p:cNvPr id="13" name="object 13"/>
            <p:cNvSpPr/>
            <p:nvPr/>
          </p:nvSpPr>
          <p:spPr>
            <a:xfrm>
              <a:off x="2169413" y="4004309"/>
              <a:ext cx="610235" cy="0"/>
            </a:xfrm>
            <a:custGeom>
              <a:avLst/>
              <a:gdLst/>
              <a:ahLst/>
              <a:cxnLst/>
              <a:rect l="l" t="t" r="r" b="b"/>
              <a:pathLst>
                <a:path w="610235">
                  <a:moveTo>
                    <a:pt x="0" y="0"/>
                  </a:moveTo>
                  <a:lnTo>
                    <a:pt x="609981" y="0"/>
                  </a:lnTo>
                </a:path>
              </a:pathLst>
            </a:custGeom>
            <a:ln w="38100">
              <a:solidFill>
                <a:srgbClr val="565655"/>
              </a:solidFill>
            </a:ln>
          </p:spPr>
          <p:txBody>
            <a:bodyPr wrap="square" lIns="0" tIns="0" rIns="0" bIns="0" rtlCol="0"/>
            <a:lstStyle/>
            <a:p>
              <a:endParaRPr/>
            </a:p>
          </p:txBody>
        </p:sp>
        <p:sp>
          <p:nvSpPr>
            <p:cNvPr id="14" name="object 14"/>
            <p:cNvSpPr/>
            <p:nvPr/>
          </p:nvSpPr>
          <p:spPr>
            <a:xfrm>
              <a:off x="2078863" y="3947286"/>
              <a:ext cx="774065" cy="1293495"/>
            </a:xfrm>
            <a:custGeom>
              <a:avLst/>
              <a:gdLst/>
              <a:ahLst/>
              <a:cxnLst/>
              <a:rect l="l" t="t" r="r" b="b"/>
              <a:pathLst>
                <a:path w="774064" h="1293495">
                  <a:moveTo>
                    <a:pt x="0" y="0"/>
                  </a:moveTo>
                  <a:lnTo>
                    <a:pt x="1075" y="70149"/>
                  </a:lnTo>
                  <a:lnTo>
                    <a:pt x="3190" y="139286"/>
                  </a:lnTo>
                  <a:lnTo>
                    <a:pt x="6319" y="207321"/>
                  </a:lnTo>
                  <a:lnTo>
                    <a:pt x="10434" y="274161"/>
                  </a:lnTo>
                  <a:lnTo>
                    <a:pt x="15511" y="339715"/>
                  </a:lnTo>
                  <a:lnTo>
                    <a:pt x="21520" y="403891"/>
                  </a:lnTo>
                  <a:lnTo>
                    <a:pt x="28437" y="466599"/>
                  </a:lnTo>
                  <a:lnTo>
                    <a:pt x="36235" y="527746"/>
                  </a:lnTo>
                  <a:lnTo>
                    <a:pt x="44886" y="587242"/>
                  </a:lnTo>
                  <a:lnTo>
                    <a:pt x="54365" y="644995"/>
                  </a:lnTo>
                  <a:lnTo>
                    <a:pt x="64644" y="700913"/>
                  </a:lnTo>
                  <a:lnTo>
                    <a:pt x="75698" y="754906"/>
                  </a:lnTo>
                  <a:lnTo>
                    <a:pt x="87498" y="806881"/>
                  </a:lnTo>
                  <a:lnTo>
                    <a:pt x="100020" y="856748"/>
                  </a:lnTo>
                  <a:lnTo>
                    <a:pt x="113236" y="904414"/>
                  </a:lnTo>
                  <a:lnTo>
                    <a:pt x="127119" y="949789"/>
                  </a:lnTo>
                  <a:lnTo>
                    <a:pt x="141644" y="992781"/>
                  </a:lnTo>
                  <a:lnTo>
                    <a:pt x="156783" y="1033299"/>
                  </a:lnTo>
                  <a:lnTo>
                    <a:pt x="172509" y="1071251"/>
                  </a:lnTo>
                  <a:lnTo>
                    <a:pt x="188797" y="1106546"/>
                  </a:lnTo>
                  <a:lnTo>
                    <a:pt x="222949" y="1168798"/>
                  </a:lnTo>
                  <a:lnTo>
                    <a:pt x="259027" y="1219325"/>
                  </a:lnTo>
                  <a:lnTo>
                    <a:pt x="296817" y="1257396"/>
                  </a:lnTo>
                  <a:lnTo>
                    <a:pt x="336106" y="1282278"/>
                  </a:lnTo>
                  <a:lnTo>
                    <a:pt x="376681" y="1293241"/>
                  </a:lnTo>
                  <a:lnTo>
                    <a:pt x="397238" y="1293280"/>
                  </a:lnTo>
                  <a:lnTo>
                    <a:pt x="417544" y="1289673"/>
                  </a:lnTo>
                  <a:lnTo>
                    <a:pt x="457295" y="1271874"/>
                  </a:lnTo>
                  <a:lnTo>
                    <a:pt x="495715" y="1240561"/>
                  </a:lnTo>
                  <a:lnTo>
                    <a:pt x="532584" y="1196446"/>
                  </a:lnTo>
                  <a:lnTo>
                    <a:pt x="567681" y="1140245"/>
                  </a:lnTo>
                  <a:lnTo>
                    <a:pt x="600788" y="1072674"/>
                  </a:lnTo>
                  <a:lnTo>
                    <a:pt x="616526" y="1034847"/>
                  </a:lnTo>
                  <a:lnTo>
                    <a:pt x="631683" y="994445"/>
                  </a:lnTo>
                  <a:lnTo>
                    <a:pt x="646233" y="951558"/>
                  </a:lnTo>
                  <a:lnTo>
                    <a:pt x="660148" y="906275"/>
                  </a:lnTo>
                  <a:lnTo>
                    <a:pt x="673400" y="858686"/>
                  </a:lnTo>
                  <a:lnTo>
                    <a:pt x="685961" y="808878"/>
                  </a:lnTo>
                  <a:lnTo>
                    <a:pt x="697805" y="756943"/>
                  </a:lnTo>
                  <a:lnTo>
                    <a:pt x="708904" y="702969"/>
                  </a:lnTo>
                  <a:lnTo>
                    <a:pt x="719229" y="647046"/>
                  </a:lnTo>
                  <a:lnTo>
                    <a:pt x="728755" y="589263"/>
                  </a:lnTo>
                  <a:lnTo>
                    <a:pt x="737453" y="529709"/>
                  </a:lnTo>
                  <a:lnTo>
                    <a:pt x="745295" y="468473"/>
                  </a:lnTo>
                  <a:lnTo>
                    <a:pt x="752255" y="405646"/>
                  </a:lnTo>
                  <a:lnTo>
                    <a:pt x="758305" y="341316"/>
                  </a:lnTo>
                  <a:lnTo>
                    <a:pt x="763417" y="275573"/>
                  </a:lnTo>
                  <a:lnTo>
                    <a:pt x="767564" y="208505"/>
                  </a:lnTo>
                  <a:lnTo>
                    <a:pt x="770718" y="140204"/>
                  </a:lnTo>
                  <a:lnTo>
                    <a:pt x="772851" y="70757"/>
                  </a:lnTo>
                  <a:lnTo>
                    <a:pt x="773938" y="254"/>
                  </a:lnTo>
                  <a:lnTo>
                    <a:pt x="0" y="0"/>
                  </a:lnTo>
                  <a:close/>
                </a:path>
              </a:pathLst>
            </a:custGeom>
            <a:solidFill>
              <a:srgbClr val="FF6600"/>
            </a:solidFill>
          </p:spPr>
          <p:txBody>
            <a:bodyPr wrap="square" lIns="0" tIns="0" rIns="0" bIns="0" rtlCol="0"/>
            <a:lstStyle/>
            <a:p>
              <a:endParaRPr/>
            </a:p>
          </p:txBody>
        </p:sp>
        <p:sp>
          <p:nvSpPr>
            <p:cNvPr id="15" name="object 15"/>
            <p:cNvSpPr/>
            <p:nvPr/>
          </p:nvSpPr>
          <p:spPr>
            <a:xfrm>
              <a:off x="2170938" y="3963161"/>
              <a:ext cx="603885" cy="0"/>
            </a:xfrm>
            <a:custGeom>
              <a:avLst/>
              <a:gdLst/>
              <a:ahLst/>
              <a:cxnLst/>
              <a:rect l="l" t="t" r="r" b="b"/>
              <a:pathLst>
                <a:path w="603885">
                  <a:moveTo>
                    <a:pt x="0" y="0"/>
                  </a:moveTo>
                  <a:lnTo>
                    <a:pt x="603885" y="0"/>
                  </a:lnTo>
                </a:path>
              </a:pathLst>
            </a:custGeom>
            <a:ln w="38100">
              <a:solidFill>
                <a:srgbClr val="EE7CA3"/>
              </a:solidFill>
            </a:ln>
          </p:spPr>
          <p:txBody>
            <a:bodyPr wrap="square" lIns="0" tIns="0" rIns="0" bIns="0" rtlCol="0"/>
            <a:lstStyle/>
            <a:p>
              <a:endParaRPr/>
            </a:p>
          </p:txBody>
        </p:sp>
        <p:sp>
          <p:nvSpPr>
            <p:cNvPr id="16" name="object 16"/>
            <p:cNvSpPr/>
            <p:nvPr/>
          </p:nvSpPr>
          <p:spPr>
            <a:xfrm>
              <a:off x="1150823" y="3880484"/>
              <a:ext cx="1003300" cy="512445"/>
            </a:xfrm>
            <a:custGeom>
              <a:avLst/>
              <a:gdLst/>
              <a:ahLst/>
              <a:cxnLst/>
              <a:rect l="l" t="t" r="r" b="b"/>
              <a:pathLst>
                <a:path w="1003300" h="512445">
                  <a:moveTo>
                    <a:pt x="967792" y="495301"/>
                  </a:moveTo>
                  <a:lnTo>
                    <a:pt x="899845" y="499744"/>
                  </a:lnTo>
                  <a:lnTo>
                    <a:pt x="897178" y="502792"/>
                  </a:lnTo>
                  <a:lnTo>
                    <a:pt x="897305" y="506221"/>
                  </a:lnTo>
                  <a:lnTo>
                    <a:pt x="897559" y="509777"/>
                  </a:lnTo>
                  <a:lnTo>
                    <a:pt x="900607" y="512444"/>
                  </a:lnTo>
                  <a:lnTo>
                    <a:pt x="1002969" y="505840"/>
                  </a:lnTo>
                  <a:lnTo>
                    <a:pt x="988872" y="505840"/>
                  </a:lnTo>
                  <a:lnTo>
                    <a:pt x="967792" y="495301"/>
                  </a:lnTo>
                  <a:close/>
                </a:path>
                <a:path w="1003300" h="512445">
                  <a:moveTo>
                    <a:pt x="980451" y="494479"/>
                  </a:moveTo>
                  <a:lnTo>
                    <a:pt x="967792" y="495301"/>
                  </a:lnTo>
                  <a:lnTo>
                    <a:pt x="988872" y="505840"/>
                  </a:lnTo>
                  <a:lnTo>
                    <a:pt x="989964" y="503681"/>
                  </a:lnTo>
                  <a:lnTo>
                    <a:pt x="986459" y="503681"/>
                  </a:lnTo>
                  <a:lnTo>
                    <a:pt x="980451" y="494479"/>
                  </a:lnTo>
                  <a:close/>
                </a:path>
                <a:path w="1003300" h="512445">
                  <a:moveTo>
                    <a:pt x="942898" y="419100"/>
                  </a:moveTo>
                  <a:lnTo>
                    <a:pt x="937056" y="422909"/>
                  </a:lnTo>
                  <a:lnTo>
                    <a:pt x="936167" y="426846"/>
                  </a:lnTo>
                  <a:lnTo>
                    <a:pt x="938199" y="429767"/>
                  </a:lnTo>
                  <a:lnTo>
                    <a:pt x="973654" y="484069"/>
                  </a:lnTo>
                  <a:lnTo>
                    <a:pt x="994587" y="494538"/>
                  </a:lnTo>
                  <a:lnTo>
                    <a:pt x="988872" y="505840"/>
                  </a:lnTo>
                  <a:lnTo>
                    <a:pt x="1002969" y="505840"/>
                  </a:lnTo>
                  <a:lnTo>
                    <a:pt x="946835" y="419862"/>
                  </a:lnTo>
                  <a:lnTo>
                    <a:pt x="942898" y="419100"/>
                  </a:lnTo>
                  <a:close/>
                </a:path>
                <a:path w="1003300" h="512445">
                  <a:moveTo>
                    <a:pt x="991285" y="493775"/>
                  </a:moveTo>
                  <a:lnTo>
                    <a:pt x="980451" y="494479"/>
                  </a:lnTo>
                  <a:lnTo>
                    <a:pt x="986459" y="503681"/>
                  </a:lnTo>
                  <a:lnTo>
                    <a:pt x="991285" y="493775"/>
                  </a:lnTo>
                  <a:close/>
                </a:path>
                <a:path w="1003300" h="512445">
                  <a:moveTo>
                    <a:pt x="993064" y="493775"/>
                  </a:moveTo>
                  <a:lnTo>
                    <a:pt x="991285" y="493775"/>
                  </a:lnTo>
                  <a:lnTo>
                    <a:pt x="986459" y="503681"/>
                  </a:lnTo>
                  <a:lnTo>
                    <a:pt x="989964" y="503681"/>
                  </a:lnTo>
                  <a:lnTo>
                    <a:pt x="994587" y="494538"/>
                  </a:lnTo>
                  <a:lnTo>
                    <a:pt x="993064" y="493775"/>
                  </a:lnTo>
                  <a:close/>
                </a:path>
                <a:path w="1003300" h="512445">
                  <a:moveTo>
                    <a:pt x="5689" y="0"/>
                  </a:moveTo>
                  <a:lnTo>
                    <a:pt x="0" y="11429"/>
                  </a:lnTo>
                  <a:lnTo>
                    <a:pt x="967792" y="495301"/>
                  </a:lnTo>
                  <a:lnTo>
                    <a:pt x="980451" y="494479"/>
                  </a:lnTo>
                  <a:lnTo>
                    <a:pt x="973654" y="484069"/>
                  </a:lnTo>
                  <a:lnTo>
                    <a:pt x="5689" y="0"/>
                  </a:lnTo>
                  <a:close/>
                </a:path>
                <a:path w="1003300" h="512445">
                  <a:moveTo>
                    <a:pt x="973654" y="484069"/>
                  </a:moveTo>
                  <a:lnTo>
                    <a:pt x="980451" y="494479"/>
                  </a:lnTo>
                  <a:lnTo>
                    <a:pt x="991285" y="493775"/>
                  </a:lnTo>
                  <a:lnTo>
                    <a:pt x="993064" y="493775"/>
                  </a:lnTo>
                  <a:lnTo>
                    <a:pt x="973654" y="484069"/>
                  </a:lnTo>
                  <a:close/>
                </a:path>
              </a:pathLst>
            </a:custGeom>
            <a:solidFill>
              <a:srgbClr val="C00000"/>
            </a:solidFill>
          </p:spPr>
          <p:txBody>
            <a:bodyPr wrap="square" lIns="0" tIns="0" rIns="0" bIns="0" rtlCol="0"/>
            <a:lstStyle/>
            <a:p>
              <a:endParaRPr/>
            </a:p>
          </p:txBody>
        </p:sp>
        <p:sp>
          <p:nvSpPr>
            <p:cNvPr id="17" name="object 17"/>
            <p:cNvSpPr/>
            <p:nvPr/>
          </p:nvSpPr>
          <p:spPr>
            <a:xfrm>
              <a:off x="1007872" y="4381753"/>
              <a:ext cx="1145540" cy="518159"/>
            </a:xfrm>
            <a:custGeom>
              <a:avLst/>
              <a:gdLst/>
              <a:ahLst/>
              <a:cxnLst/>
              <a:rect l="l" t="t" r="r" b="b"/>
              <a:pathLst>
                <a:path w="1145539" h="518160">
                  <a:moveTo>
                    <a:pt x="1109814" y="497266"/>
                  </a:moveTo>
                  <a:lnTo>
                    <a:pt x="1045717" y="504698"/>
                  </a:lnTo>
                  <a:lnTo>
                    <a:pt x="1042161" y="505206"/>
                  </a:lnTo>
                  <a:lnTo>
                    <a:pt x="1039748" y="508254"/>
                  </a:lnTo>
                  <a:lnTo>
                    <a:pt x="1040510" y="515239"/>
                  </a:lnTo>
                  <a:lnTo>
                    <a:pt x="1043685" y="517779"/>
                  </a:lnTo>
                  <a:lnTo>
                    <a:pt x="1138978" y="506730"/>
                  </a:lnTo>
                  <a:lnTo>
                    <a:pt x="1131442" y="506730"/>
                  </a:lnTo>
                  <a:lnTo>
                    <a:pt x="1109814" y="497266"/>
                  </a:lnTo>
                  <a:close/>
                </a:path>
                <a:path w="1145539" h="518160">
                  <a:moveTo>
                    <a:pt x="1122504" y="495795"/>
                  </a:moveTo>
                  <a:lnTo>
                    <a:pt x="1109814" y="497266"/>
                  </a:lnTo>
                  <a:lnTo>
                    <a:pt x="1131442" y="506730"/>
                  </a:lnTo>
                  <a:lnTo>
                    <a:pt x="1132381" y="504571"/>
                  </a:lnTo>
                  <a:lnTo>
                    <a:pt x="1128903" y="504571"/>
                  </a:lnTo>
                  <a:lnTo>
                    <a:pt x="1122504" y="495795"/>
                  </a:lnTo>
                  <a:close/>
                </a:path>
                <a:path w="1145539" h="518160">
                  <a:moveTo>
                    <a:pt x="1081151" y="422402"/>
                  </a:moveTo>
                  <a:lnTo>
                    <a:pt x="1078230" y="424434"/>
                  </a:lnTo>
                  <a:lnTo>
                    <a:pt x="1075436" y="426593"/>
                  </a:lnTo>
                  <a:lnTo>
                    <a:pt x="1074801" y="430530"/>
                  </a:lnTo>
                  <a:lnTo>
                    <a:pt x="1076960" y="433324"/>
                  </a:lnTo>
                  <a:lnTo>
                    <a:pt x="1115136" y="485688"/>
                  </a:lnTo>
                  <a:lnTo>
                    <a:pt x="1136523" y="495046"/>
                  </a:lnTo>
                  <a:lnTo>
                    <a:pt x="1131442" y="506730"/>
                  </a:lnTo>
                  <a:lnTo>
                    <a:pt x="1138978" y="506730"/>
                  </a:lnTo>
                  <a:lnTo>
                    <a:pt x="1145540" y="505968"/>
                  </a:lnTo>
                  <a:lnTo>
                    <a:pt x="1085088" y="423037"/>
                  </a:lnTo>
                  <a:lnTo>
                    <a:pt x="1081151" y="422402"/>
                  </a:lnTo>
                  <a:close/>
                </a:path>
                <a:path w="1145539" h="518160">
                  <a:moveTo>
                    <a:pt x="1133348" y="494538"/>
                  </a:moveTo>
                  <a:lnTo>
                    <a:pt x="1122504" y="495795"/>
                  </a:lnTo>
                  <a:lnTo>
                    <a:pt x="1128903" y="504571"/>
                  </a:lnTo>
                  <a:lnTo>
                    <a:pt x="1133348" y="494538"/>
                  </a:lnTo>
                  <a:close/>
                </a:path>
                <a:path w="1145539" h="518160">
                  <a:moveTo>
                    <a:pt x="1135361" y="494538"/>
                  </a:moveTo>
                  <a:lnTo>
                    <a:pt x="1133348" y="494538"/>
                  </a:lnTo>
                  <a:lnTo>
                    <a:pt x="1128903" y="504571"/>
                  </a:lnTo>
                  <a:lnTo>
                    <a:pt x="1132381" y="504571"/>
                  </a:lnTo>
                  <a:lnTo>
                    <a:pt x="1136523" y="495046"/>
                  </a:lnTo>
                  <a:lnTo>
                    <a:pt x="1135361" y="494538"/>
                  </a:lnTo>
                  <a:close/>
                </a:path>
                <a:path w="1145539" h="518160">
                  <a:moveTo>
                    <a:pt x="5080" y="0"/>
                  </a:moveTo>
                  <a:lnTo>
                    <a:pt x="0" y="11684"/>
                  </a:lnTo>
                  <a:lnTo>
                    <a:pt x="1109814" y="497266"/>
                  </a:lnTo>
                  <a:lnTo>
                    <a:pt x="1122504" y="495795"/>
                  </a:lnTo>
                  <a:lnTo>
                    <a:pt x="1115136" y="485688"/>
                  </a:lnTo>
                  <a:lnTo>
                    <a:pt x="5080" y="0"/>
                  </a:lnTo>
                  <a:close/>
                </a:path>
                <a:path w="1145539" h="518160">
                  <a:moveTo>
                    <a:pt x="1115136" y="485688"/>
                  </a:moveTo>
                  <a:lnTo>
                    <a:pt x="1122504" y="495795"/>
                  </a:lnTo>
                  <a:lnTo>
                    <a:pt x="1133348" y="494538"/>
                  </a:lnTo>
                  <a:lnTo>
                    <a:pt x="1135361" y="494538"/>
                  </a:lnTo>
                  <a:lnTo>
                    <a:pt x="1115136" y="485688"/>
                  </a:lnTo>
                  <a:close/>
                </a:path>
              </a:pathLst>
            </a:custGeom>
            <a:solidFill>
              <a:srgbClr val="161616"/>
            </a:solidFill>
          </p:spPr>
          <p:txBody>
            <a:bodyPr wrap="square" lIns="0" tIns="0" rIns="0" bIns="0" rtlCol="0"/>
            <a:lstStyle/>
            <a:p>
              <a:endParaRPr/>
            </a:p>
          </p:txBody>
        </p:sp>
        <p:sp>
          <p:nvSpPr>
            <p:cNvPr id="18" name="object 18"/>
            <p:cNvSpPr/>
            <p:nvPr/>
          </p:nvSpPr>
          <p:spPr>
            <a:xfrm>
              <a:off x="2154427" y="3941952"/>
              <a:ext cx="622935" cy="320040"/>
            </a:xfrm>
            <a:custGeom>
              <a:avLst/>
              <a:gdLst/>
              <a:ahLst/>
              <a:cxnLst/>
              <a:rect l="l" t="t" r="r" b="b"/>
              <a:pathLst>
                <a:path w="622935" h="320039">
                  <a:moveTo>
                    <a:pt x="0" y="0"/>
                  </a:moveTo>
                  <a:lnTo>
                    <a:pt x="6910" y="49954"/>
                  </a:lnTo>
                  <a:lnTo>
                    <a:pt x="19867" y="97288"/>
                  </a:lnTo>
                  <a:lnTo>
                    <a:pt x="38410" y="141483"/>
                  </a:lnTo>
                  <a:lnTo>
                    <a:pt x="62077" y="182024"/>
                  </a:lnTo>
                  <a:lnTo>
                    <a:pt x="90408" y="218392"/>
                  </a:lnTo>
                  <a:lnTo>
                    <a:pt x="122941" y="250070"/>
                  </a:lnTo>
                  <a:lnTo>
                    <a:pt x="159215" y="276540"/>
                  </a:lnTo>
                  <a:lnTo>
                    <a:pt x="198770" y="297285"/>
                  </a:lnTo>
                  <a:lnTo>
                    <a:pt x="241144" y="311788"/>
                  </a:lnTo>
                  <a:lnTo>
                    <a:pt x="285877" y="319532"/>
                  </a:lnTo>
                  <a:lnTo>
                    <a:pt x="332165" y="319973"/>
                  </a:lnTo>
                  <a:lnTo>
                    <a:pt x="376886" y="313037"/>
                  </a:lnTo>
                  <a:lnTo>
                    <a:pt x="419518" y="299219"/>
                  </a:lnTo>
                  <a:lnTo>
                    <a:pt x="459541" y="279012"/>
                  </a:lnTo>
                  <a:lnTo>
                    <a:pt x="496432" y="252912"/>
                  </a:lnTo>
                  <a:lnTo>
                    <a:pt x="529670" y="221414"/>
                  </a:lnTo>
                  <a:lnTo>
                    <a:pt x="558733" y="185011"/>
                  </a:lnTo>
                  <a:lnTo>
                    <a:pt x="583100" y="144199"/>
                  </a:lnTo>
                  <a:lnTo>
                    <a:pt x="602249" y="99473"/>
                  </a:lnTo>
                  <a:lnTo>
                    <a:pt x="615659" y="51326"/>
                  </a:lnTo>
                  <a:lnTo>
                    <a:pt x="622808" y="254"/>
                  </a:lnTo>
                  <a:lnTo>
                    <a:pt x="0" y="0"/>
                  </a:lnTo>
                  <a:close/>
                </a:path>
              </a:pathLst>
            </a:custGeom>
            <a:solidFill>
              <a:srgbClr val="EE7CA3"/>
            </a:solidFill>
          </p:spPr>
          <p:txBody>
            <a:bodyPr wrap="square" lIns="0" tIns="0" rIns="0" bIns="0" rtlCol="0"/>
            <a:lstStyle/>
            <a:p>
              <a:endParaRPr/>
            </a:p>
          </p:txBody>
        </p:sp>
        <p:sp>
          <p:nvSpPr>
            <p:cNvPr id="19" name="object 19"/>
            <p:cNvSpPr/>
            <p:nvPr/>
          </p:nvSpPr>
          <p:spPr>
            <a:xfrm>
              <a:off x="1792859" y="3667886"/>
              <a:ext cx="423545" cy="339725"/>
            </a:xfrm>
            <a:custGeom>
              <a:avLst/>
              <a:gdLst/>
              <a:ahLst/>
              <a:cxnLst/>
              <a:rect l="l" t="t" r="r" b="b"/>
              <a:pathLst>
                <a:path w="423544" h="339725">
                  <a:moveTo>
                    <a:pt x="323342" y="312038"/>
                  </a:moveTo>
                  <a:lnTo>
                    <a:pt x="320167" y="314451"/>
                  </a:lnTo>
                  <a:lnTo>
                    <a:pt x="319151" y="321437"/>
                  </a:lnTo>
                  <a:lnTo>
                    <a:pt x="321564" y="324612"/>
                  </a:lnTo>
                  <a:lnTo>
                    <a:pt x="423037" y="339598"/>
                  </a:lnTo>
                  <a:lnTo>
                    <a:pt x="421905" y="336676"/>
                  </a:lnTo>
                  <a:lnTo>
                    <a:pt x="409194" y="336676"/>
                  </a:lnTo>
                  <a:lnTo>
                    <a:pt x="390734" y="321935"/>
                  </a:lnTo>
                  <a:lnTo>
                    <a:pt x="323342" y="312038"/>
                  </a:lnTo>
                  <a:close/>
                </a:path>
                <a:path w="423544" h="339725">
                  <a:moveTo>
                    <a:pt x="390734" y="321935"/>
                  </a:moveTo>
                  <a:lnTo>
                    <a:pt x="409194" y="336676"/>
                  </a:lnTo>
                  <a:lnTo>
                    <a:pt x="411348" y="334010"/>
                  </a:lnTo>
                  <a:lnTo>
                    <a:pt x="407289" y="334010"/>
                  </a:lnTo>
                  <a:lnTo>
                    <a:pt x="403329" y="323785"/>
                  </a:lnTo>
                  <a:lnTo>
                    <a:pt x="390734" y="321935"/>
                  </a:lnTo>
                  <a:close/>
                </a:path>
                <a:path w="423544" h="339725">
                  <a:moveTo>
                    <a:pt x="382397" y="242188"/>
                  </a:moveTo>
                  <a:lnTo>
                    <a:pt x="375793" y="244729"/>
                  </a:lnTo>
                  <a:lnTo>
                    <a:pt x="374142" y="248412"/>
                  </a:lnTo>
                  <a:lnTo>
                    <a:pt x="398798" y="312084"/>
                  </a:lnTo>
                  <a:lnTo>
                    <a:pt x="417195" y="326770"/>
                  </a:lnTo>
                  <a:lnTo>
                    <a:pt x="409194" y="336676"/>
                  </a:lnTo>
                  <a:lnTo>
                    <a:pt x="421905" y="336676"/>
                  </a:lnTo>
                  <a:lnTo>
                    <a:pt x="387223" y="247142"/>
                  </a:lnTo>
                  <a:lnTo>
                    <a:pt x="386080" y="243839"/>
                  </a:lnTo>
                  <a:lnTo>
                    <a:pt x="382397" y="242188"/>
                  </a:lnTo>
                  <a:close/>
                </a:path>
                <a:path w="423544" h="339725">
                  <a:moveTo>
                    <a:pt x="403329" y="323785"/>
                  </a:moveTo>
                  <a:lnTo>
                    <a:pt x="407289" y="334010"/>
                  </a:lnTo>
                  <a:lnTo>
                    <a:pt x="414147" y="325374"/>
                  </a:lnTo>
                  <a:lnTo>
                    <a:pt x="403329" y="323785"/>
                  </a:lnTo>
                  <a:close/>
                </a:path>
                <a:path w="423544" h="339725">
                  <a:moveTo>
                    <a:pt x="398798" y="312084"/>
                  </a:moveTo>
                  <a:lnTo>
                    <a:pt x="403329" y="323785"/>
                  </a:lnTo>
                  <a:lnTo>
                    <a:pt x="414147" y="325374"/>
                  </a:lnTo>
                  <a:lnTo>
                    <a:pt x="407289" y="334010"/>
                  </a:lnTo>
                  <a:lnTo>
                    <a:pt x="411348" y="334010"/>
                  </a:lnTo>
                  <a:lnTo>
                    <a:pt x="417195" y="326770"/>
                  </a:lnTo>
                  <a:lnTo>
                    <a:pt x="398798" y="312084"/>
                  </a:lnTo>
                  <a:close/>
                </a:path>
                <a:path w="423544" h="339725">
                  <a:moveTo>
                    <a:pt x="7874" y="0"/>
                  </a:moveTo>
                  <a:lnTo>
                    <a:pt x="0" y="9906"/>
                  </a:lnTo>
                  <a:lnTo>
                    <a:pt x="390734" y="321935"/>
                  </a:lnTo>
                  <a:lnTo>
                    <a:pt x="403329" y="323785"/>
                  </a:lnTo>
                  <a:lnTo>
                    <a:pt x="398798" y="312084"/>
                  </a:lnTo>
                  <a:lnTo>
                    <a:pt x="7874" y="0"/>
                  </a:lnTo>
                  <a:close/>
                </a:path>
              </a:pathLst>
            </a:custGeom>
            <a:solidFill>
              <a:srgbClr val="A11345"/>
            </a:solidFill>
          </p:spPr>
          <p:txBody>
            <a:bodyPr wrap="square" lIns="0" tIns="0" rIns="0" bIns="0" rtlCol="0"/>
            <a:lstStyle/>
            <a:p>
              <a:endParaRPr/>
            </a:p>
          </p:txBody>
        </p:sp>
      </p:grpSp>
      <p:sp>
        <p:nvSpPr>
          <p:cNvPr id="20" name="object 20"/>
          <p:cNvSpPr txBox="1">
            <a:spLocks noGrp="1"/>
          </p:cNvSpPr>
          <p:nvPr>
            <p:ph type="title"/>
          </p:nvPr>
        </p:nvSpPr>
        <p:spPr>
          <a:xfrm>
            <a:off x="535940" y="1617091"/>
            <a:ext cx="5665470" cy="452120"/>
          </a:xfrm>
          <a:prstGeom prst="rect">
            <a:avLst/>
          </a:prstGeom>
        </p:spPr>
        <p:txBody>
          <a:bodyPr vert="horz" wrap="square" lIns="0" tIns="12065" rIns="0" bIns="0" rtlCol="0">
            <a:spAutoFit/>
          </a:bodyPr>
          <a:lstStyle/>
          <a:p>
            <a:pPr marL="12700">
              <a:lnSpc>
                <a:spcPct val="100000"/>
              </a:lnSpc>
              <a:spcBef>
                <a:spcPts val="95"/>
              </a:spcBef>
            </a:pPr>
            <a:r>
              <a:rPr lang="tr-TR" sz="2800" b="1" spc="-5" dirty="0">
                <a:latin typeface="Palatino Linotype"/>
                <a:cs typeface="Palatino Linotype"/>
              </a:rPr>
              <a:t>2 farklı dalga boyu ile 2 farklı etki</a:t>
            </a:r>
            <a:endParaRPr sz="2800" dirty="0">
              <a:latin typeface="Palatino Linotype"/>
              <a:cs typeface="Palatino Linotype"/>
            </a:endParaRPr>
          </a:p>
        </p:txBody>
      </p:sp>
      <p:sp>
        <p:nvSpPr>
          <p:cNvPr id="21" name="object 21"/>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455407"/>
            <a:ext cx="9144000" cy="5403215"/>
            <a:chOff x="0" y="1455407"/>
            <a:chExt cx="9144000" cy="5403215"/>
          </a:xfrm>
        </p:grpSpPr>
        <p:pic>
          <p:nvPicPr>
            <p:cNvPr id="3" name="object 3"/>
            <p:cNvPicPr/>
            <p:nvPr/>
          </p:nvPicPr>
          <p:blipFill>
            <a:blip r:embed="rId2" cstate="print"/>
            <a:stretch>
              <a:fillRect/>
            </a:stretch>
          </p:blipFill>
          <p:spPr>
            <a:xfrm>
              <a:off x="5490971" y="1455407"/>
              <a:ext cx="3221862" cy="5032248"/>
            </a:xfrm>
            <a:prstGeom prst="rect">
              <a:avLst/>
            </a:prstGeom>
          </p:spPr>
        </p:pic>
        <p:pic>
          <p:nvPicPr>
            <p:cNvPr id="4" name="object 4"/>
            <p:cNvPicPr/>
            <p:nvPr/>
          </p:nvPicPr>
          <p:blipFill>
            <a:blip r:embed="rId3" cstate="print"/>
            <a:stretch>
              <a:fillRect/>
            </a:stretch>
          </p:blipFill>
          <p:spPr>
            <a:xfrm>
              <a:off x="5686044" y="1650491"/>
              <a:ext cx="2651759" cy="4462272"/>
            </a:xfrm>
            <a:prstGeom prst="rect">
              <a:avLst/>
            </a:prstGeom>
          </p:spPr>
        </p:pic>
      </p:grpSp>
      <p:pic>
        <p:nvPicPr>
          <p:cNvPr id="5" name="object 5"/>
          <p:cNvPicPr/>
          <p:nvPr/>
        </p:nvPicPr>
        <p:blipFill>
          <a:blip r:embed="rId4" cstate="print"/>
          <a:stretch>
            <a:fillRect/>
          </a:stretch>
        </p:blipFill>
        <p:spPr>
          <a:xfrm>
            <a:off x="0" y="0"/>
            <a:ext cx="1764791" cy="1434084"/>
          </a:xfrm>
          <a:prstGeom prst="rect">
            <a:avLst/>
          </a:prstGeom>
        </p:spPr>
      </p:pic>
      <p:pic>
        <p:nvPicPr>
          <p:cNvPr id="6" name="object 6"/>
          <p:cNvPicPr/>
          <p:nvPr/>
        </p:nvPicPr>
        <p:blipFill>
          <a:blip r:embed="rId5" cstate="print"/>
          <a:stretch>
            <a:fillRect/>
          </a:stretch>
        </p:blipFill>
        <p:spPr>
          <a:xfrm>
            <a:off x="3134867" y="230124"/>
            <a:ext cx="2449068" cy="780288"/>
          </a:xfrm>
          <a:prstGeom prst="rect">
            <a:avLst/>
          </a:prstGeom>
        </p:spPr>
      </p:pic>
      <p:sp>
        <p:nvSpPr>
          <p:cNvPr id="7" name="object 7"/>
          <p:cNvSpPr txBox="1"/>
          <p:nvPr/>
        </p:nvSpPr>
        <p:spPr>
          <a:xfrm>
            <a:off x="536048" y="1905000"/>
            <a:ext cx="4766945" cy="3282950"/>
          </a:xfrm>
          <a:prstGeom prst="rect">
            <a:avLst/>
          </a:prstGeom>
        </p:spPr>
        <p:txBody>
          <a:bodyPr vert="horz" wrap="square" lIns="0" tIns="12700" rIns="0" bIns="0" rtlCol="0">
            <a:spAutoFit/>
          </a:bodyPr>
          <a:lstStyle/>
          <a:p>
            <a:pPr marL="12700" marR="9525">
              <a:lnSpc>
                <a:spcPct val="100000"/>
              </a:lnSpc>
              <a:spcBef>
                <a:spcPts val="100"/>
              </a:spcBef>
            </a:pPr>
            <a:r>
              <a:rPr lang="tr-TR" sz="2000" dirty="0">
                <a:solidFill>
                  <a:srgbClr val="565655"/>
                </a:solidFill>
                <a:latin typeface="Palatino Linotype"/>
                <a:cs typeface="Palatino Linotype"/>
              </a:rPr>
              <a:t>Tek dalga boylu lazer uygulamalarına göre çok daha efektif ve güvenli sonuçlar</a:t>
            </a:r>
            <a:endParaRPr sz="2000" dirty="0">
              <a:latin typeface="Palatino Linotype"/>
              <a:cs typeface="Palatino Linotype"/>
            </a:endParaRPr>
          </a:p>
          <a:p>
            <a:pPr>
              <a:lnSpc>
                <a:spcPct val="100000"/>
              </a:lnSpc>
              <a:spcBef>
                <a:spcPts val="55"/>
              </a:spcBef>
            </a:pPr>
            <a:endParaRPr sz="2400" dirty="0">
              <a:latin typeface="Palatino Linotype"/>
              <a:cs typeface="Palatino Linotype"/>
            </a:endParaRPr>
          </a:p>
          <a:p>
            <a:pPr marL="12700">
              <a:lnSpc>
                <a:spcPct val="100000"/>
              </a:lnSpc>
            </a:pPr>
            <a:r>
              <a:rPr lang="tr-TR" sz="2000" spc="-5" dirty="0">
                <a:solidFill>
                  <a:srgbClr val="565655"/>
                </a:solidFill>
                <a:latin typeface="Palatino Linotype"/>
                <a:cs typeface="Palatino Linotype"/>
              </a:rPr>
              <a:t>Her hastanın </a:t>
            </a:r>
            <a:r>
              <a:rPr lang="tr-TR" sz="2000" spc="-5" dirty="0" err="1">
                <a:solidFill>
                  <a:srgbClr val="565655"/>
                </a:solidFill>
                <a:latin typeface="Palatino Linotype"/>
                <a:cs typeface="Palatino Linotype"/>
              </a:rPr>
              <a:t>tölere</a:t>
            </a:r>
            <a:r>
              <a:rPr lang="tr-TR" sz="2000" spc="-5" dirty="0">
                <a:solidFill>
                  <a:srgbClr val="565655"/>
                </a:solidFill>
                <a:latin typeface="Palatino Linotype"/>
                <a:cs typeface="Palatino Linotype"/>
              </a:rPr>
              <a:t> edemeyeceği Östrojen tedavilerinden daha güvenli </a:t>
            </a:r>
            <a:endParaRPr sz="2000" dirty="0">
              <a:latin typeface="Palatino Linotype"/>
              <a:cs typeface="Palatino Linotype"/>
            </a:endParaRPr>
          </a:p>
          <a:p>
            <a:pPr>
              <a:lnSpc>
                <a:spcPct val="100000"/>
              </a:lnSpc>
              <a:spcBef>
                <a:spcPts val="60"/>
              </a:spcBef>
            </a:pPr>
            <a:endParaRPr sz="2400" dirty="0">
              <a:latin typeface="Palatino Linotype"/>
              <a:cs typeface="Palatino Linotype"/>
            </a:endParaRPr>
          </a:p>
          <a:p>
            <a:pPr marL="12700" marR="5080">
              <a:lnSpc>
                <a:spcPct val="100000"/>
              </a:lnSpc>
            </a:pPr>
            <a:r>
              <a:rPr lang="tr-TR" sz="2000" dirty="0">
                <a:solidFill>
                  <a:srgbClr val="565655"/>
                </a:solidFill>
                <a:latin typeface="Palatino Linotype"/>
                <a:cs typeface="Palatino Linotype"/>
              </a:rPr>
              <a:t>Etkin </a:t>
            </a:r>
            <a:r>
              <a:rPr lang="tr-TR" sz="2000" dirty="0" err="1">
                <a:solidFill>
                  <a:srgbClr val="565655"/>
                </a:solidFill>
                <a:latin typeface="Palatino Linotype"/>
                <a:cs typeface="Palatino Linotype"/>
              </a:rPr>
              <a:t>koagülasyon</a:t>
            </a:r>
            <a:r>
              <a:rPr lang="tr-TR" sz="2000" dirty="0">
                <a:solidFill>
                  <a:srgbClr val="565655"/>
                </a:solidFill>
                <a:latin typeface="Palatino Linotype"/>
                <a:cs typeface="Palatino Linotype"/>
              </a:rPr>
              <a:t> özelliği sayesinde daha az kanama- kabuklanma ve enfeksiyon riski sağlar.</a:t>
            </a:r>
            <a:endParaRPr sz="2000" dirty="0">
              <a:latin typeface="Palatino Linotype"/>
              <a:cs typeface="Palatino Linotype"/>
            </a:endParaRPr>
          </a:p>
          <a:p>
            <a:pPr>
              <a:lnSpc>
                <a:spcPct val="100000"/>
              </a:lnSpc>
              <a:spcBef>
                <a:spcPts val="55"/>
              </a:spcBef>
            </a:pPr>
            <a:endParaRPr sz="2200" dirty="0">
              <a:latin typeface="Palatino Linotype"/>
              <a:cs typeface="Palatino Linotype"/>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13689" y="1578609"/>
            <a:ext cx="253873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Palatino Linotype"/>
                <a:cs typeface="Palatino Linotype"/>
              </a:rPr>
              <a:t>Scanner</a:t>
            </a:r>
            <a:r>
              <a:rPr sz="2400" b="1" spc="-90" dirty="0">
                <a:latin typeface="Palatino Linotype"/>
                <a:cs typeface="Palatino Linotype"/>
              </a:rPr>
              <a:t> </a:t>
            </a:r>
            <a:r>
              <a:rPr sz="2400" b="1" spc="-5" dirty="0">
                <a:latin typeface="Palatino Linotype"/>
                <a:cs typeface="Palatino Linotype"/>
              </a:rPr>
              <a:t>functions</a:t>
            </a:r>
            <a:endParaRPr sz="2400">
              <a:latin typeface="Palatino Linotype"/>
              <a:cs typeface="Palatino Linotype"/>
            </a:endParaRPr>
          </a:p>
        </p:txBody>
      </p:sp>
      <p:sp>
        <p:nvSpPr>
          <p:cNvPr id="3" name="object 3"/>
          <p:cNvSpPr txBox="1"/>
          <p:nvPr/>
        </p:nvSpPr>
        <p:spPr>
          <a:xfrm>
            <a:off x="513689" y="2332685"/>
            <a:ext cx="4829810" cy="3290644"/>
          </a:xfrm>
          <a:prstGeom prst="rect">
            <a:avLst/>
          </a:prstGeom>
        </p:spPr>
        <p:txBody>
          <a:bodyPr vert="horz" wrap="square" lIns="0" tIns="12700" rIns="0" bIns="0" rtlCol="0">
            <a:spAutoFit/>
          </a:bodyPr>
          <a:lstStyle/>
          <a:p>
            <a:pPr marL="355600" indent="-342900" algn="just">
              <a:lnSpc>
                <a:spcPct val="100000"/>
              </a:lnSpc>
              <a:spcBef>
                <a:spcPts val="100"/>
              </a:spcBef>
              <a:buFont typeface="Arial MT"/>
              <a:buChar char="•"/>
              <a:tabLst>
                <a:tab pos="355600" algn="l"/>
              </a:tabLst>
            </a:pPr>
            <a:r>
              <a:rPr lang="tr-TR" sz="1800" spc="-5" dirty="0">
                <a:solidFill>
                  <a:srgbClr val="565655"/>
                </a:solidFill>
                <a:latin typeface="Palatino Linotype"/>
                <a:cs typeface="Palatino Linotype"/>
              </a:rPr>
              <a:t>El aletinde «</a:t>
            </a:r>
            <a:r>
              <a:rPr lang="tr-TR" sz="1800" spc="-5" dirty="0" err="1">
                <a:solidFill>
                  <a:srgbClr val="565655"/>
                </a:solidFill>
                <a:latin typeface="Palatino Linotype"/>
                <a:cs typeface="Palatino Linotype"/>
              </a:rPr>
              <a:t>gorilla</a:t>
            </a:r>
            <a:r>
              <a:rPr lang="tr-TR" sz="1800" spc="-5" dirty="0">
                <a:solidFill>
                  <a:srgbClr val="565655"/>
                </a:solidFill>
                <a:latin typeface="Palatino Linotype"/>
                <a:cs typeface="Palatino Linotype"/>
              </a:rPr>
              <a:t> cam» dokunmatik ekran mevcuttur. </a:t>
            </a:r>
          </a:p>
          <a:p>
            <a:pPr marL="355600" indent="-342900" algn="just">
              <a:lnSpc>
                <a:spcPct val="100000"/>
              </a:lnSpc>
              <a:spcBef>
                <a:spcPts val="100"/>
              </a:spcBef>
              <a:buFont typeface="Arial MT"/>
              <a:buChar char="•"/>
              <a:tabLst>
                <a:tab pos="355600" algn="l"/>
              </a:tabLst>
            </a:pPr>
            <a:endParaRPr lang="tr-TR" spc="-5" dirty="0">
              <a:solidFill>
                <a:srgbClr val="565655"/>
              </a:solidFill>
              <a:latin typeface="Palatino Linotype"/>
              <a:cs typeface="Palatino Linotype"/>
            </a:endParaRPr>
          </a:p>
          <a:p>
            <a:pPr marL="355600" indent="-342900" algn="just">
              <a:lnSpc>
                <a:spcPct val="100000"/>
              </a:lnSpc>
              <a:spcBef>
                <a:spcPts val="100"/>
              </a:spcBef>
              <a:buFont typeface="Arial MT"/>
              <a:buChar char="•"/>
              <a:tabLst>
                <a:tab pos="355600" algn="l"/>
              </a:tabLst>
            </a:pPr>
            <a:r>
              <a:rPr lang="tr-TR" sz="1800" dirty="0">
                <a:solidFill>
                  <a:srgbClr val="565655"/>
                </a:solidFill>
                <a:latin typeface="Palatino Linotype"/>
                <a:cs typeface="Palatino Linotype"/>
              </a:rPr>
              <a:t>Bütün lazer ayarları bu el aleti üzerinden yapılabilir. Böylelikle </a:t>
            </a:r>
            <a:r>
              <a:rPr lang="tr-TR" sz="1800" dirty="0" err="1">
                <a:solidFill>
                  <a:srgbClr val="565655"/>
                </a:solidFill>
                <a:latin typeface="Palatino Linotype"/>
                <a:cs typeface="Palatino Linotype"/>
              </a:rPr>
              <a:t>kontaminasyon</a:t>
            </a:r>
            <a:r>
              <a:rPr lang="tr-TR" sz="1800" dirty="0">
                <a:solidFill>
                  <a:srgbClr val="565655"/>
                </a:solidFill>
                <a:latin typeface="Palatino Linotype"/>
                <a:cs typeface="Palatino Linotype"/>
              </a:rPr>
              <a:t> riski </a:t>
            </a:r>
            <a:r>
              <a:rPr lang="tr-TR" sz="1800" dirty="0" err="1">
                <a:solidFill>
                  <a:srgbClr val="565655"/>
                </a:solidFill>
                <a:latin typeface="Palatino Linotype"/>
                <a:cs typeface="Palatino Linotype"/>
              </a:rPr>
              <a:t>minumumdur</a:t>
            </a:r>
            <a:r>
              <a:rPr lang="tr-TR" sz="1800" dirty="0">
                <a:solidFill>
                  <a:srgbClr val="565655"/>
                </a:solidFill>
                <a:latin typeface="Palatino Linotype"/>
                <a:cs typeface="Palatino Linotype"/>
              </a:rPr>
              <a:t>.</a:t>
            </a:r>
          </a:p>
          <a:p>
            <a:pPr marL="355600" indent="-342900">
              <a:lnSpc>
                <a:spcPct val="100000"/>
              </a:lnSpc>
              <a:spcBef>
                <a:spcPts val="434"/>
              </a:spcBef>
              <a:buFont typeface="Arial MT"/>
              <a:buChar char="•"/>
              <a:tabLst>
                <a:tab pos="354965" algn="l"/>
                <a:tab pos="355600" algn="l"/>
              </a:tabLst>
            </a:pPr>
            <a:endParaRPr lang="tr-TR" sz="1800" spc="-25" dirty="0">
              <a:solidFill>
                <a:srgbClr val="565655"/>
              </a:solidFill>
              <a:latin typeface="Palatino Linotype"/>
              <a:cs typeface="Palatino Linotype"/>
            </a:endParaRPr>
          </a:p>
          <a:p>
            <a:pPr marL="355600" indent="-342900">
              <a:lnSpc>
                <a:spcPct val="100000"/>
              </a:lnSpc>
              <a:spcBef>
                <a:spcPts val="434"/>
              </a:spcBef>
              <a:buFont typeface="Arial MT"/>
              <a:buChar char="•"/>
              <a:tabLst>
                <a:tab pos="354965" algn="l"/>
                <a:tab pos="355600" algn="l"/>
              </a:tabLst>
            </a:pPr>
            <a:r>
              <a:rPr lang="tr-TR" sz="1800" spc="-25" dirty="0">
                <a:solidFill>
                  <a:srgbClr val="565655"/>
                </a:solidFill>
                <a:latin typeface="Palatino Linotype"/>
                <a:cs typeface="Palatino Linotype"/>
              </a:rPr>
              <a:t>Vajinal lazer atış alanı </a:t>
            </a:r>
            <a:r>
              <a:rPr sz="1800" dirty="0">
                <a:solidFill>
                  <a:srgbClr val="565655"/>
                </a:solidFill>
                <a:latin typeface="Palatino Linotype"/>
                <a:cs typeface="Palatino Linotype"/>
              </a:rPr>
              <a:t>90°,</a:t>
            </a:r>
            <a:r>
              <a:rPr sz="1800" spc="5" dirty="0">
                <a:solidFill>
                  <a:srgbClr val="565655"/>
                </a:solidFill>
                <a:latin typeface="Palatino Linotype"/>
                <a:cs typeface="Palatino Linotype"/>
              </a:rPr>
              <a:t> </a:t>
            </a:r>
            <a:r>
              <a:rPr sz="1800" spc="-5" dirty="0">
                <a:solidFill>
                  <a:srgbClr val="565655"/>
                </a:solidFill>
                <a:latin typeface="Palatino Linotype"/>
                <a:cs typeface="Palatino Linotype"/>
              </a:rPr>
              <a:t>180°,</a:t>
            </a:r>
            <a:r>
              <a:rPr sz="1800" dirty="0">
                <a:solidFill>
                  <a:srgbClr val="565655"/>
                </a:solidFill>
                <a:latin typeface="Palatino Linotype"/>
                <a:cs typeface="Palatino Linotype"/>
              </a:rPr>
              <a:t> </a:t>
            </a:r>
            <a:r>
              <a:rPr sz="1800" spc="-5" dirty="0">
                <a:solidFill>
                  <a:srgbClr val="565655"/>
                </a:solidFill>
                <a:latin typeface="Palatino Linotype"/>
                <a:cs typeface="Palatino Linotype"/>
              </a:rPr>
              <a:t>360°</a:t>
            </a:r>
            <a:r>
              <a:rPr lang="tr-TR" sz="1800" spc="-5" dirty="0">
                <a:solidFill>
                  <a:srgbClr val="565655"/>
                </a:solidFill>
                <a:latin typeface="Palatino Linotype"/>
                <a:cs typeface="Palatino Linotype"/>
              </a:rPr>
              <a:t> şeklinde ayarlanabilir</a:t>
            </a:r>
            <a:endParaRPr sz="1800" dirty="0">
              <a:latin typeface="Palatino Linotype"/>
              <a:cs typeface="Palatino Linotype"/>
            </a:endParaRPr>
          </a:p>
          <a:p>
            <a:pPr marL="355600" indent="-342900">
              <a:lnSpc>
                <a:spcPct val="100000"/>
              </a:lnSpc>
              <a:spcBef>
                <a:spcPts val="434"/>
              </a:spcBef>
              <a:buFont typeface="Arial MT"/>
              <a:buChar char="•"/>
              <a:tabLst>
                <a:tab pos="354965" algn="l"/>
                <a:tab pos="355600" algn="l"/>
              </a:tabLst>
            </a:pPr>
            <a:endParaRPr lang="tr-TR" sz="1800" dirty="0">
              <a:solidFill>
                <a:srgbClr val="565655"/>
              </a:solidFill>
              <a:latin typeface="Palatino Linotype"/>
              <a:cs typeface="Palatino Linotype"/>
            </a:endParaRPr>
          </a:p>
          <a:p>
            <a:pPr marL="355600" indent="-342900">
              <a:lnSpc>
                <a:spcPct val="100000"/>
              </a:lnSpc>
              <a:spcBef>
                <a:spcPts val="434"/>
              </a:spcBef>
              <a:buFont typeface="Arial MT"/>
              <a:buChar char="•"/>
              <a:tabLst>
                <a:tab pos="354965" algn="l"/>
                <a:tab pos="355600" algn="l"/>
              </a:tabLst>
            </a:pPr>
            <a:r>
              <a:rPr sz="1800" dirty="0">
                <a:solidFill>
                  <a:srgbClr val="565655"/>
                </a:solidFill>
                <a:latin typeface="Palatino Linotype"/>
                <a:cs typeface="Palatino Linotype"/>
              </a:rPr>
              <a:t>9</a:t>
            </a:r>
            <a:r>
              <a:rPr sz="1800" spc="-10" dirty="0">
                <a:solidFill>
                  <a:srgbClr val="565655"/>
                </a:solidFill>
                <a:latin typeface="Palatino Linotype"/>
                <a:cs typeface="Palatino Linotype"/>
              </a:rPr>
              <a:t> </a:t>
            </a:r>
            <a:r>
              <a:rPr sz="1800" dirty="0">
                <a:solidFill>
                  <a:srgbClr val="565655"/>
                </a:solidFill>
                <a:latin typeface="Palatino Linotype"/>
                <a:cs typeface="Palatino Linotype"/>
              </a:rPr>
              <a:t>and</a:t>
            </a:r>
            <a:r>
              <a:rPr sz="1800" spc="-5" dirty="0">
                <a:solidFill>
                  <a:srgbClr val="565655"/>
                </a:solidFill>
                <a:latin typeface="Palatino Linotype"/>
                <a:cs typeface="Palatino Linotype"/>
              </a:rPr>
              <a:t> </a:t>
            </a:r>
            <a:r>
              <a:rPr sz="1800" dirty="0">
                <a:solidFill>
                  <a:srgbClr val="565655"/>
                </a:solidFill>
                <a:latin typeface="Palatino Linotype"/>
                <a:cs typeface="Palatino Linotype"/>
              </a:rPr>
              <a:t>12</a:t>
            </a:r>
            <a:r>
              <a:rPr sz="1800" spc="-20" dirty="0">
                <a:solidFill>
                  <a:srgbClr val="565655"/>
                </a:solidFill>
                <a:latin typeface="Palatino Linotype"/>
                <a:cs typeface="Palatino Linotype"/>
              </a:rPr>
              <a:t> </a:t>
            </a:r>
            <a:r>
              <a:rPr sz="1800" dirty="0">
                <a:solidFill>
                  <a:srgbClr val="565655"/>
                </a:solidFill>
                <a:latin typeface="Palatino Linotype"/>
                <a:cs typeface="Palatino Linotype"/>
              </a:rPr>
              <a:t>cm</a:t>
            </a:r>
            <a:r>
              <a:rPr lang="tr-TR" sz="1800" dirty="0">
                <a:solidFill>
                  <a:srgbClr val="565655"/>
                </a:solidFill>
                <a:latin typeface="Palatino Linotype"/>
                <a:cs typeface="Palatino Linotype"/>
              </a:rPr>
              <a:t>’</a:t>
            </a:r>
            <a:r>
              <a:rPr lang="tr-TR" sz="1800" dirty="0" err="1">
                <a:solidFill>
                  <a:srgbClr val="565655"/>
                </a:solidFill>
                <a:latin typeface="Palatino Linotype"/>
                <a:cs typeface="Palatino Linotype"/>
              </a:rPr>
              <a:t>lik</a:t>
            </a:r>
            <a:r>
              <a:rPr lang="tr-TR" sz="1800" dirty="0">
                <a:solidFill>
                  <a:srgbClr val="565655"/>
                </a:solidFill>
                <a:latin typeface="Palatino Linotype"/>
                <a:cs typeface="Palatino Linotype"/>
              </a:rPr>
              <a:t> 2 farklı boyutta vajinal </a:t>
            </a:r>
            <a:r>
              <a:rPr lang="tr-TR" sz="1800" dirty="0" err="1">
                <a:solidFill>
                  <a:srgbClr val="565655"/>
                </a:solidFill>
                <a:latin typeface="Palatino Linotype"/>
                <a:cs typeface="Palatino Linotype"/>
              </a:rPr>
              <a:t>prob</a:t>
            </a:r>
            <a:r>
              <a:rPr lang="tr-TR" sz="1800" dirty="0">
                <a:solidFill>
                  <a:srgbClr val="565655"/>
                </a:solidFill>
                <a:latin typeface="Palatino Linotype"/>
                <a:cs typeface="Palatino Linotype"/>
              </a:rPr>
              <a:t> </a:t>
            </a:r>
            <a:endParaRPr sz="1800" dirty="0">
              <a:latin typeface="Palatino Linotype"/>
              <a:cs typeface="Palatino Linotype"/>
            </a:endParaRPr>
          </a:p>
        </p:txBody>
      </p:sp>
      <p:pic>
        <p:nvPicPr>
          <p:cNvPr id="4" name="object 4"/>
          <p:cNvPicPr/>
          <p:nvPr/>
        </p:nvPicPr>
        <p:blipFill>
          <a:blip r:embed="rId2" cstate="print"/>
          <a:stretch>
            <a:fillRect/>
          </a:stretch>
        </p:blipFill>
        <p:spPr>
          <a:xfrm>
            <a:off x="4648200" y="1565021"/>
            <a:ext cx="4495800" cy="4264279"/>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00175" y="1521078"/>
            <a:ext cx="1606550" cy="391160"/>
          </a:xfrm>
          <a:prstGeom prst="rect">
            <a:avLst/>
          </a:prstGeom>
        </p:spPr>
        <p:txBody>
          <a:bodyPr vert="horz" wrap="square" lIns="0" tIns="12700" rIns="0" bIns="0" rtlCol="0">
            <a:spAutoFit/>
          </a:bodyPr>
          <a:lstStyle/>
          <a:p>
            <a:pPr marL="12700">
              <a:lnSpc>
                <a:spcPct val="100000"/>
              </a:lnSpc>
              <a:spcBef>
                <a:spcPts val="100"/>
              </a:spcBef>
            </a:pPr>
            <a:r>
              <a:rPr sz="2400" b="1" spc="-40" dirty="0" err="1">
                <a:latin typeface="Palatino Linotype"/>
                <a:cs typeface="Palatino Linotype"/>
              </a:rPr>
              <a:t>Va</a:t>
            </a:r>
            <a:r>
              <a:rPr lang="tr-TR" sz="2400" b="1" spc="-40" dirty="0">
                <a:latin typeface="Palatino Linotype"/>
                <a:cs typeface="Palatino Linotype"/>
              </a:rPr>
              <a:t>j</a:t>
            </a:r>
            <a:r>
              <a:rPr sz="2400" b="1" spc="-40" dirty="0" err="1">
                <a:latin typeface="Palatino Linotype"/>
                <a:cs typeface="Palatino Linotype"/>
              </a:rPr>
              <a:t>inal</a:t>
            </a:r>
            <a:r>
              <a:rPr sz="2400" b="1" spc="-80" dirty="0">
                <a:latin typeface="Palatino Linotype"/>
                <a:cs typeface="Palatino Linotype"/>
              </a:rPr>
              <a:t> </a:t>
            </a:r>
            <a:r>
              <a:rPr sz="2400" b="1" dirty="0">
                <a:latin typeface="Palatino Linotype"/>
                <a:cs typeface="Palatino Linotype"/>
              </a:rPr>
              <a:t>Kit</a:t>
            </a:r>
            <a:endParaRPr sz="2400" dirty="0">
              <a:latin typeface="Palatino Linotype"/>
              <a:cs typeface="Palatino Linotype"/>
            </a:endParaRPr>
          </a:p>
        </p:txBody>
      </p:sp>
      <p:sp>
        <p:nvSpPr>
          <p:cNvPr id="3" name="object 3"/>
          <p:cNvSpPr txBox="1"/>
          <p:nvPr/>
        </p:nvSpPr>
        <p:spPr>
          <a:xfrm>
            <a:off x="900175" y="2113683"/>
            <a:ext cx="4624070" cy="1200329"/>
          </a:xfrm>
          <a:prstGeom prst="rect">
            <a:avLst/>
          </a:prstGeom>
        </p:spPr>
        <p:txBody>
          <a:bodyPr vert="horz" wrap="square" lIns="0" tIns="60960" rIns="0" bIns="0" rtlCol="0">
            <a:spAutoFit/>
          </a:bodyPr>
          <a:lstStyle/>
          <a:p>
            <a:pPr marL="355600" indent="-342900">
              <a:lnSpc>
                <a:spcPct val="100000"/>
              </a:lnSpc>
              <a:spcBef>
                <a:spcPts val="385"/>
              </a:spcBef>
              <a:buFont typeface="Arial MT"/>
              <a:buChar char="•"/>
              <a:tabLst>
                <a:tab pos="354965" algn="l"/>
                <a:tab pos="355600" algn="l"/>
              </a:tabLst>
            </a:pPr>
            <a:r>
              <a:rPr lang="tr-TR" sz="1600" spc="-25" dirty="0">
                <a:solidFill>
                  <a:srgbClr val="565655"/>
                </a:solidFill>
                <a:latin typeface="Palatino Linotype"/>
                <a:cs typeface="Palatino Linotype"/>
              </a:rPr>
              <a:t>Piramidal </a:t>
            </a:r>
            <a:r>
              <a:rPr lang="tr-TR" sz="1600" spc="-25" dirty="0" err="1">
                <a:solidFill>
                  <a:srgbClr val="565655"/>
                </a:solidFill>
                <a:latin typeface="Palatino Linotype"/>
                <a:cs typeface="Palatino Linotype"/>
              </a:rPr>
              <a:t>yansıtıcıllı</a:t>
            </a:r>
            <a:r>
              <a:rPr lang="tr-TR" sz="1600" spc="-25" dirty="0">
                <a:solidFill>
                  <a:srgbClr val="565655"/>
                </a:solidFill>
                <a:latin typeface="Palatino Linotype"/>
                <a:cs typeface="Palatino Linotype"/>
              </a:rPr>
              <a:t> vajinal </a:t>
            </a:r>
            <a:r>
              <a:rPr lang="tr-TR" sz="1600" spc="-25" dirty="0" err="1">
                <a:solidFill>
                  <a:srgbClr val="565655"/>
                </a:solidFill>
                <a:latin typeface="Palatino Linotype"/>
                <a:cs typeface="Palatino Linotype"/>
              </a:rPr>
              <a:t>prob</a:t>
            </a:r>
            <a:endParaRPr lang="tr-TR" sz="1600" spc="-25" dirty="0">
              <a:solidFill>
                <a:srgbClr val="565655"/>
              </a:solidFill>
              <a:latin typeface="Palatino Linotype"/>
              <a:cs typeface="Palatino Linotype"/>
            </a:endParaRPr>
          </a:p>
          <a:p>
            <a:pPr marL="355600" indent="-342900">
              <a:lnSpc>
                <a:spcPct val="100000"/>
              </a:lnSpc>
              <a:spcBef>
                <a:spcPts val="385"/>
              </a:spcBef>
              <a:buFont typeface="Arial MT"/>
              <a:buChar char="•"/>
              <a:tabLst>
                <a:tab pos="354965" algn="l"/>
                <a:tab pos="355600" algn="l"/>
              </a:tabLst>
            </a:pPr>
            <a:r>
              <a:rPr lang="tr-TR" sz="1600" spc="-10" dirty="0">
                <a:solidFill>
                  <a:srgbClr val="565655"/>
                </a:solidFill>
                <a:latin typeface="Palatino Linotype"/>
                <a:cs typeface="Palatino Linotype"/>
              </a:rPr>
              <a:t>Kamera</a:t>
            </a:r>
            <a:endParaRPr sz="1600" dirty="0">
              <a:latin typeface="Palatino Linotype"/>
              <a:cs typeface="Palatino Linotype"/>
            </a:endParaRPr>
          </a:p>
          <a:p>
            <a:pPr marL="355600" indent="-342900">
              <a:lnSpc>
                <a:spcPct val="100000"/>
              </a:lnSpc>
              <a:spcBef>
                <a:spcPts val="385"/>
              </a:spcBef>
              <a:buFont typeface="Arial MT"/>
              <a:buChar char="•"/>
              <a:tabLst>
                <a:tab pos="354965" algn="l"/>
                <a:tab pos="355600" algn="l"/>
              </a:tabLst>
            </a:pPr>
            <a:r>
              <a:rPr lang="tr-TR" sz="1600" spc="-5" dirty="0" err="1">
                <a:solidFill>
                  <a:srgbClr val="565655"/>
                </a:solidFill>
                <a:latin typeface="Palatino Linotype"/>
                <a:cs typeface="Palatino Linotype"/>
              </a:rPr>
              <a:t>Spekulum</a:t>
            </a:r>
            <a:r>
              <a:rPr lang="tr-TR" sz="1600" spc="-5" dirty="0">
                <a:solidFill>
                  <a:srgbClr val="565655"/>
                </a:solidFill>
                <a:latin typeface="Palatino Linotype"/>
                <a:cs typeface="Palatino Linotype"/>
              </a:rPr>
              <a:t> </a:t>
            </a:r>
            <a:r>
              <a:rPr sz="1600" spc="-5" dirty="0">
                <a:solidFill>
                  <a:srgbClr val="565655"/>
                </a:solidFill>
                <a:latin typeface="Palatino Linotype"/>
                <a:cs typeface="Palatino Linotype"/>
              </a:rPr>
              <a:t>(9</a:t>
            </a:r>
            <a:r>
              <a:rPr sz="1600" spc="-15" dirty="0">
                <a:solidFill>
                  <a:srgbClr val="565655"/>
                </a:solidFill>
                <a:latin typeface="Palatino Linotype"/>
                <a:cs typeface="Palatino Linotype"/>
              </a:rPr>
              <a:t> </a:t>
            </a:r>
            <a:r>
              <a:rPr sz="1600" spc="-5" dirty="0">
                <a:solidFill>
                  <a:srgbClr val="565655"/>
                </a:solidFill>
                <a:latin typeface="Palatino Linotype"/>
                <a:cs typeface="Palatino Linotype"/>
              </a:rPr>
              <a:t>or</a:t>
            </a:r>
            <a:r>
              <a:rPr sz="1600" spc="10" dirty="0">
                <a:solidFill>
                  <a:srgbClr val="565655"/>
                </a:solidFill>
                <a:latin typeface="Palatino Linotype"/>
                <a:cs typeface="Palatino Linotype"/>
              </a:rPr>
              <a:t> </a:t>
            </a:r>
            <a:r>
              <a:rPr sz="1600" spc="-5" dirty="0">
                <a:solidFill>
                  <a:srgbClr val="565655"/>
                </a:solidFill>
                <a:latin typeface="Palatino Linotype"/>
                <a:cs typeface="Palatino Linotype"/>
              </a:rPr>
              <a:t>12</a:t>
            </a:r>
            <a:r>
              <a:rPr sz="1600" spc="-20" dirty="0">
                <a:solidFill>
                  <a:srgbClr val="565655"/>
                </a:solidFill>
                <a:latin typeface="Palatino Linotype"/>
                <a:cs typeface="Palatino Linotype"/>
              </a:rPr>
              <a:t> </a:t>
            </a:r>
            <a:r>
              <a:rPr sz="1600" spc="-10" dirty="0">
                <a:solidFill>
                  <a:srgbClr val="565655"/>
                </a:solidFill>
                <a:latin typeface="Palatino Linotype"/>
                <a:cs typeface="Palatino Linotype"/>
              </a:rPr>
              <a:t>cm)</a:t>
            </a:r>
            <a:endParaRPr sz="1600" dirty="0">
              <a:latin typeface="Palatino Linotype"/>
              <a:cs typeface="Palatino Linotype"/>
            </a:endParaRPr>
          </a:p>
          <a:p>
            <a:pPr marL="355600" indent="-342900">
              <a:lnSpc>
                <a:spcPct val="100000"/>
              </a:lnSpc>
              <a:spcBef>
                <a:spcPts val="384"/>
              </a:spcBef>
              <a:buFont typeface="Arial MT"/>
              <a:buChar char="•"/>
              <a:tabLst>
                <a:tab pos="354965" algn="l"/>
                <a:tab pos="355600" algn="l"/>
              </a:tabLst>
            </a:pPr>
            <a:r>
              <a:rPr lang="tr-TR" sz="1600" spc="-5" dirty="0" err="1">
                <a:solidFill>
                  <a:srgbClr val="565655"/>
                </a:solidFill>
                <a:latin typeface="Palatino Linotype"/>
                <a:cs typeface="Palatino Linotype"/>
              </a:rPr>
              <a:t>Spekulumsuz</a:t>
            </a:r>
            <a:r>
              <a:rPr lang="tr-TR" sz="1600" spc="-5" dirty="0">
                <a:solidFill>
                  <a:srgbClr val="565655"/>
                </a:solidFill>
                <a:latin typeface="Palatino Linotype"/>
                <a:cs typeface="Palatino Linotype"/>
              </a:rPr>
              <a:t> kullanım için vajinal halka</a:t>
            </a:r>
            <a:endParaRPr sz="1600" dirty="0">
              <a:latin typeface="Palatino Linotype"/>
              <a:cs typeface="Palatino Linotype"/>
            </a:endParaRPr>
          </a:p>
        </p:txBody>
      </p:sp>
      <p:pic>
        <p:nvPicPr>
          <p:cNvPr id="4" name="object 4"/>
          <p:cNvPicPr/>
          <p:nvPr/>
        </p:nvPicPr>
        <p:blipFill>
          <a:blip r:embed="rId2" cstate="print"/>
          <a:stretch>
            <a:fillRect/>
          </a:stretch>
        </p:blipFill>
        <p:spPr>
          <a:xfrm>
            <a:off x="7328112" y="2603944"/>
            <a:ext cx="979904" cy="930909"/>
          </a:xfrm>
          <a:prstGeom prst="rect">
            <a:avLst/>
          </a:prstGeom>
        </p:spPr>
      </p:pic>
      <p:pic>
        <p:nvPicPr>
          <p:cNvPr id="5" name="object 5"/>
          <p:cNvPicPr/>
          <p:nvPr/>
        </p:nvPicPr>
        <p:blipFill>
          <a:blip r:embed="rId3" cstate="print"/>
          <a:stretch>
            <a:fillRect/>
          </a:stretch>
        </p:blipFill>
        <p:spPr>
          <a:xfrm>
            <a:off x="5846605" y="3827323"/>
            <a:ext cx="2776760" cy="2087250"/>
          </a:xfrm>
          <a:prstGeom prst="rect">
            <a:avLst/>
          </a:prstGeom>
        </p:spPr>
      </p:pic>
      <p:pic>
        <p:nvPicPr>
          <p:cNvPr id="6" name="object 6"/>
          <p:cNvPicPr/>
          <p:nvPr/>
        </p:nvPicPr>
        <p:blipFill>
          <a:blip r:embed="rId4" cstate="print"/>
          <a:stretch>
            <a:fillRect/>
          </a:stretch>
        </p:blipFill>
        <p:spPr>
          <a:xfrm>
            <a:off x="731508" y="3829750"/>
            <a:ext cx="4586500" cy="2009516"/>
          </a:xfrm>
          <a:prstGeom prst="rect">
            <a:avLst/>
          </a:prstGeom>
        </p:spPr>
      </p:pic>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1797177"/>
            <a:ext cx="1482725" cy="391160"/>
          </a:xfrm>
          <a:prstGeom prst="rect">
            <a:avLst/>
          </a:prstGeom>
        </p:spPr>
        <p:txBody>
          <a:bodyPr vert="horz" wrap="square" lIns="0" tIns="12700" rIns="0" bIns="0" rtlCol="0">
            <a:spAutoFit/>
          </a:bodyPr>
          <a:lstStyle/>
          <a:p>
            <a:pPr marL="12700">
              <a:lnSpc>
                <a:spcPct val="100000"/>
              </a:lnSpc>
              <a:spcBef>
                <a:spcPts val="100"/>
              </a:spcBef>
            </a:pPr>
            <a:r>
              <a:rPr sz="2400" b="1" spc="-30" dirty="0">
                <a:latin typeface="Palatino Linotype"/>
                <a:cs typeface="Palatino Linotype"/>
              </a:rPr>
              <a:t>Vulva</a:t>
            </a:r>
            <a:r>
              <a:rPr sz="2400" b="1" spc="-90" dirty="0">
                <a:latin typeface="Palatino Linotype"/>
                <a:cs typeface="Palatino Linotype"/>
              </a:rPr>
              <a:t> </a:t>
            </a:r>
            <a:r>
              <a:rPr sz="2400" b="1" dirty="0">
                <a:latin typeface="Palatino Linotype"/>
                <a:cs typeface="Palatino Linotype"/>
              </a:rPr>
              <a:t>Kit</a:t>
            </a:r>
            <a:endParaRPr sz="2400" dirty="0">
              <a:latin typeface="Palatino Linotype"/>
              <a:cs typeface="Palatino Linotype"/>
            </a:endParaRPr>
          </a:p>
        </p:txBody>
      </p:sp>
      <p:sp>
        <p:nvSpPr>
          <p:cNvPr id="3" name="object 3"/>
          <p:cNvSpPr txBox="1"/>
          <p:nvPr/>
        </p:nvSpPr>
        <p:spPr>
          <a:xfrm>
            <a:off x="688340" y="2531973"/>
            <a:ext cx="2588260" cy="1921039"/>
          </a:xfrm>
          <a:prstGeom prst="rect">
            <a:avLst/>
          </a:prstGeom>
        </p:spPr>
        <p:txBody>
          <a:bodyPr vert="horz" wrap="square" lIns="0" tIns="73660" rIns="0" bIns="0" rtlCol="0">
            <a:spAutoFit/>
          </a:bodyPr>
          <a:lstStyle/>
          <a:p>
            <a:pPr marL="355600" indent="-343535">
              <a:lnSpc>
                <a:spcPct val="100000"/>
              </a:lnSpc>
              <a:spcBef>
                <a:spcPts val="580"/>
              </a:spcBef>
              <a:buFont typeface="Arial MT"/>
              <a:buChar char="•"/>
              <a:tabLst>
                <a:tab pos="355600" algn="l"/>
                <a:tab pos="356235" algn="l"/>
              </a:tabLst>
            </a:pPr>
            <a:r>
              <a:rPr sz="2000" spc="-130" dirty="0">
                <a:solidFill>
                  <a:srgbClr val="565655"/>
                </a:solidFill>
                <a:latin typeface="Palatino Linotype"/>
                <a:cs typeface="Palatino Linotype"/>
              </a:rPr>
              <a:t>V</a:t>
            </a:r>
            <a:r>
              <a:rPr sz="2000" spc="-5" dirty="0">
                <a:solidFill>
                  <a:srgbClr val="565655"/>
                </a:solidFill>
                <a:latin typeface="Palatino Linotype"/>
                <a:cs typeface="Palatino Linotype"/>
              </a:rPr>
              <a:t>u</a:t>
            </a:r>
            <a:r>
              <a:rPr sz="2000" spc="5" dirty="0">
                <a:solidFill>
                  <a:srgbClr val="565655"/>
                </a:solidFill>
                <a:latin typeface="Palatino Linotype"/>
                <a:cs typeface="Palatino Linotype"/>
              </a:rPr>
              <a:t>l</a:t>
            </a:r>
            <a:r>
              <a:rPr sz="2000" spc="-55" dirty="0">
                <a:solidFill>
                  <a:srgbClr val="565655"/>
                </a:solidFill>
                <a:latin typeface="Palatino Linotype"/>
                <a:cs typeface="Palatino Linotype"/>
              </a:rPr>
              <a:t>v</a:t>
            </a:r>
            <a:r>
              <a:rPr sz="2000" dirty="0">
                <a:solidFill>
                  <a:srgbClr val="565655"/>
                </a:solidFill>
                <a:latin typeface="Palatino Linotype"/>
                <a:cs typeface="Palatino Linotype"/>
              </a:rPr>
              <a:t>ar</a:t>
            </a:r>
            <a:r>
              <a:rPr sz="2000" spc="-30" dirty="0">
                <a:solidFill>
                  <a:srgbClr val="565655"/>
                </a:solidFill>
                <a:latin typeface="Palatino Linotype"/>
                <a:cs typeface="Palatino Linotype"/>
              </a:rPr>
              <a:t> </a:t>
            </a:r>
            <a:r>
              <a:rPr sz="2000" dirty="0">
                <a:solidFill>
                  <a:srgbClr val="565655"/>
                </a:solidFill>
                <a:latin typeface="Palatino Linotype"/>
                <a:cs typeface="Palatino Linotype"/>
              </a:rPr>
              <a:t>Tip</a:t>
            </a:r>
            <a:r>
              <a:rPr lang="tr-TR" sz="2000" dirty="0">
                <a:solidFill>
                  <a:srgbClr val="565655"/>
                </a:solidFill>
                <a:latin typeface="Palatino Linotype"/>
                <a:cs typeface="Palatino Linotype"/>
              </a:rPr>
              <a:t> </a:t>
            </a:r>
            <a:r>
              <a:rPr lang="tr-TR" sz="2000" dirty="0" err="1">
                <a:solidFill>
                  <a:srgbClr val="565655"/>
                </a:solidFill>
                <a:latin typeface="Palatino Linotype"/>
                <a:cs typeface="Palatino Linotype"/>
              </a:rPr>
              <a:t>prob</a:t>
            </a:r>
            <a:endParaRPr lang="tr-TR" sz="2000" dirty="0">
              <a:solidFill>
                <a:srgbClr val="565655"/>
              </a:solidFill>
              <a:latin typeface="Palatino Linotype"/>
              <a:cs typeface="Palatino Linotype"/>
            </a:endParaRPr>
          </a:p>
          <a:p>
            <a:pPr marL="355600" indent="-343535">
              <a:lnSpc>
                <a:spcPct val="100000"/>
              </a:lnSpc>
              <a:spcBef>
                <a:spcPts val="580"/>
              </a:spcBef>
              <a:buFont typeface="Arial MT"/>
              <a:buChar char="•"/>
              <a:tabLst>
                <a:tab pos="355600" algn="l"/>
                <a:tab pos="356235" algn="l"/>
              </a:tabLst>
            </a:pPr>
            <a:endParaRPr lang="tr-TR" sz="2000" dirty="0">
              <a:solidFill>
                <a:srgbClr val="565655"/>
              </a:solidFill>
              <a:latin typeface="Palatino Linotype"/>
              <a:cs typeface="Palatino Linotype"/>
            </a:endParaRPr>
          </a:p>
          <a:p>
            <a:pPr marL="355600" indent="-343535">
              <a:lnSpc>
                <a:spcPct val="100000"/>
              </a:lnSpc>
              <a:spcBef>
                <a:spcPts val="580"/>
              </a:spcBef>
              <a:buFont typeface="Arial MT"/>
              <a:buChar char="•"/>
              <a:tabLst>
                <a:tab pos="355600" algn="l"/>
                <a:tab pos="356235" algn="l"/>
              </a:tabLst>
            </a:pPr>
            <a:r>
              <a:rPr lang="tr-TR" sz="2000" dirty="0">
                <a:solidFill>
                  <a:srgbClr val="565655"/>
                </a:solidFill>
                <a:latin typeface="Palatino Linotype"/>
                <a:cs typeface="Palatino Linotype"/>
              </a:rPr>
              <a:t>Kamera</a:t>
            </a:r>
          </a:p>
          <a:p>
            <a:pPr marL="12065">
              <a:lnSpc>
                <a:spcPct val="100000"/>
              </a:lnSpc>
              <a:spcBef>
                <a:spcPts val="580"/>
              </a:spcBef>
              <a:tabLst>
                <a:tab pos="355600" algn="l"/>
                <a:tab pos="356235" algn="l"/>
              </a:tabLst>
            </a:pPr>
            <a:endParaRPr lang="tr-TR" sz="2000" dirty="0">
              <a:solidFill>
                <a:srgbClr val="565655"/>
              </a:solidFill>
              <a:latin typeface="Palatino Linotype"/>
              <a:cs typeface="Palatino Linotype"/>
            </a:endParaRPr>
          </a:p>
          <a:p>
            <a:pPr marL="355600" indent="-343535">
              <a:lnSpc>
                <a:spcPct val="100000"/>
              </a:lnSpc>
              <a:spcBef>
                <a:spcPts val="580"/>
              </a:spcBef>
              <a:buFont typeface="Arial MT"/>
              <a:buChar char="•"/>
              <a:tabLst>
                <a:tab pos="355600" algn="l"/>
                <a:tab pos="356235" algn="l"/>
              </a:tabLst>
            </a:pPr>
            <a:endParaRPr sz="2000" dirty="0">
              <a:latin typeface="Palatino Linotype"/>
              <a:cs typeface="Palatino Linotype"/>
            </a:endParaRPr>
          </a:p>
        </p:txBody>
      </p:sp>
      <p:pic>
        <p:nvPicPr>
          <p:cNvPr id="4" name="object 4"/>
          <p:cNvPicPr/>
          <p:nvPr/>
        </p:nvPicPr>
        <p:blipFill>
          <a:blip r:embed="rId2" cstate="print"/>
          <a:stretch>
            <a:fillRect/>
          </a:stretch>
        </p:blipFill>
        <p:spPr>
          <a:xfrm>
            <a:off x="3439637" y="2308845"/>
            <a:ext cx="4103422" cy="2873527"/>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269698276"/>
              </p:ext>
            </p:extLst>
          </p:nvPr>
        </p:nvGraphicFramePr>
        <p:xfrm>
          <a:off x="1295400" y="3126554"/>
          <a:ext cx="5181600" cy="2119806"/>
        </p:xfrm>
        <a:graphic>
          <a:graphicData uri="http://schemas.openxmlformats.org/drawingml/2006/table">
            <a:tbl>
              <a:tblPr firstRow="1" bandRow="1">
                <a:tableStyleId>{2D5ABB26-0587-4C30-8999-92F81FD0307C}</a:tableStyleId>
              </a:tblPr>
              <a:tblGrid>
                <a:gridCol w="2184400">
                  <a:extLst>
                    <a:ext uri="{9D8B030D-6E8A-4147-A177-3AD203B41FA5}">
                      <a16:colId xmlns:a16="http://schemas.microsoft.com/office/drawing/2014/main" val="20000"/>
                    </a:ext>
                  </a:extLst>
                </a:gridCol>
                <a:gridCol w="15494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tblGrid>
              <a:tr h="678306">
                <a:tc>
                  <a:txBody>
                    <a:bodyPr/>
                    <a:lstStyle/>
                    <a:p>
                      <a:pPr marL="274955" marR="267970" indent="233045" algn="ctr">
                        <a:lnSpc>
                          <a:spcPct val="114999"/>
                        </a:lnSpc>
                        <a:spcBef>
                          <a:spcPts val="300"/>
                        </a:spcBef>
                      </a:pPr>
                      <a:r>
                        <a:rPr sz="1600" b="1" spc="-5" dirty="0" err="1">
                          <a:solidFill>
                            <a:srgbClr val="565655"/>
                          </a:solidFill>
                          <a:latin typeface="Palatino Linotype"/>
                          <a:cs typeface="Palatino Linotype"/>
                        </a:rPr>
                        <a:t>Shelase</a:t>
                      </a:r>
                      <a:r>
                        <a:rPr sz="1600" b="1" spc="-5" dirty="0">
                          <a:solidFill>
                            <a:srgbClr val="565655"/>
                          </a:solidFill>
                          <a:latin typeface="Palatino Linotype"/>
                          <a:cs typeface="Palatino Linotype"/>
                        </a:rPr>
                        <a:t> </a:t>
                      </a:r>
                      <a:r>
                        <a:rPr sz="1600" b="1" dirty="0">
                          <a:solidFill>
                            <a:srgbClr val="565655"/>
                          </a:solidFill>
                          <a:latin typeface="Palatino Linotype"/>
                          <a:cs typeface="Palatino Linotype"/>
                        </a:rPr>
                        <a:t> </a:t>
                      </a:r>
                      <a:endParaRPr lang="tr-TR" sz="1600" b="1" dirty="0">
                        <a:solidFill>
                          <a:srgbClr val="565655"/>
                        </a:solidFill>
                        <a:latin typeface="Palatino Linotype"/>
                        <a:cs typeface="Palatino Linotype"/>
                      </a:endParaRPr>
                    </a:p>
                    <a:p>
                      <a:pPr marL="274955" marR="267970" indent="233045" algn="ctr">
                        <a:lnSpc>
                          <a:spcPct val="114999"/>
                        </a:lnSpc>
                        <a:spcBef>
                          <a:spcPts val="300"/>
                        </a:spcBef>
                      </a:pPr>
                      <a:r>
                        <a:rPr sz="1600" b="1" spc="-5" dirty="0">
                          <a:solidFill>
                            <a:srgbClr val="565655"/>
                          </a:solidFill>
                          <a:latin typeface="Palatino Linotype"/>
                          <a:cs typeface="Palatino Linotype"/>
                        </a:rPr>
                        <a:t>La</a:t>
                      </a:r>
                      <a:r>
                        <a:rPr lang="tr-TR" sz="1600" b="1" spc="-5" dirty="0">
                          <a:solidFill>
                            <a:srgbClr val="565655"/>
                          </a:solidFill>
                          <a:latin typeface="Palatino Linotype"/>
                          <a:cs typeface="Palatino Linotype"/>
                        </a:rPr>
                        <a:t>zer kaynağı</a:t>
                      </a:r>
                      <a:endParaRPr sz="1600" dirty="0">
                        <a:latin typeface="Palatino Linotype"/>
                        <a:cs typeface="Palatino Linotype"/>
                      </a:endParaRPr>
                    </a:p>
                  </a:txBody>
                  <a:tcPr marL="0" marR="0" marT="38100" marB="0">
                    <a:lnL w="12700">
                      <a:solidFill>
                        <a:srgbClr val="FFF9EB"/>
                      </a:solidFill>
                      <a:prstDash val="solid"/>
                    </a:lnL>
                    <a:lnR w="12700">
                      <a:solidFill>
                        <a:srgbClr val="FFF9EB"/>
                      </a:solidFill>
                      <a:prstDash val="solid"/>
                    </a:lnR>
                    <a:lnT w="12700">
                      <a:solidFill>
                        <a:srgbClr val="FFF9EB"/>
                      </a:solidFill>
                      <a:prstDash val="solid"/>
                    </a:lnT>
                    <a:lnB w="38100">
                      <a:solidFill>
                        <a:srgbClr val="FFF9EB"/>
                      </a:solidFill>
                      <a:prstDash val="solid"/>
                    </a:lnB>
                    <a:solidFill>
                      <a:srgbClr val="BBBBBA"/>
                    </a:solidFill>
                  </a:tcPr>
                </a:tc>
                <a:tc>
                  <a:txBody>
                    <a:bodyPr/>
                    <a:lstStyle/>
                    <a:p>
                      <a:pPr>
                        <a:lnSpc>
                          <a:spcPct val="100000"/>
                        </a:lnSpc>
                        <a:spcBef>
                          <a:spcPts val="25"/>
                        </a:spcBef>
                      </a:pPr>
                      <a:endParaRPr sz="1450">
                        <a:latin typeface="Times New Roman"/>
                        <a:cs typeface="Times New Roman"/>
                      </a:endParaRPr>
                    </a:p>
                    <a:p>
                      <a:pPr marL="1270" algn="ctr">
                        <a:lnSpc>
                          <a:spcPct val="100000"/>
                        </a:lnSpc>
                      </a:pPr>
                      <a:r>
                        <a:rPr sz="1600" b="1" spc="-5" dirty="0">
                          <a:solidFill>
                            <a:srgbClr val="FFF9EB"/>
                          </a:solidFill>
                          <a:latin typeface="Palatino Linotype"/>
                          <a:cs typeface="Palatino Linotype"/>
                        </a:rPr>
                        <a:t>GaAs</a:t>
                      </a:r>
                      <a:endParaRPr sz="1600">
                        <a:latin typeface="Palatino Linotype"/>
                        <a:cs typeface="Palatino Linotype"/>
                      </a:endParaRPr>
                    </a:p>
                  </a:txBody>
                  <a:tcPr marL="0" marR="0" marT="3175" marB="0">
                    <a:lnL w="12700">
                      <a:solidFill>
                        <a:srgbClr val="FFF9EB"/>
                      </a:solidFill>
                      <a:prstDash val="solid"/>
                    </a:lnL>
                    <a:lnR w="12700">
                      <a:solidFill>
                        <a:srgbClr val="FFF9EB"/>
                      </a:solidFill>
                      <a:prstDash val="solid"/>
                    </a:lnR>
                    <a:lnT w="12700">
                      <a:solidFill>
                        <a:srgbClr val="FFF9EB"/>
                      </a:solidFill>
                      <a:prstDash val="solid"/>
                    </a:lnT>
                    <a:lnB w="38100">
                      <a:solidFill>
                        <a:srgbClr val="FFF9EB"/>
                      </a:solidFill>
                      <a:prstDash val="solid"/>
                    </a:lnB>
                    <a:solidFill>
                      <a:srgbClr val="A11345"/>
                    </a:solidFill>
                  </a:tcPr>
                </a:tc>
                <a:tc>
                  <a:txBody>
                    <a:bodyPr/>
                    <a:lstStyle/>
                    <a:p>
                      <a:pPr>
                        <a:lnSpc>
                          <a:spcPct val="100000"/>
                        </a:lnSpc>
                        <a:spcBef>
                          <a:spcPts val="25"/>
                        </a:spcBef>
                      </a:pPr>
                      <a:endParaRPr sz="1450">
                        <a:latin typeface="Times New Roman"/>
                        <a:cs typeface="Times New Roman"/>
                      </a:endParaRPr>
                    </a:p>
                    <a:p>
                      <a:pPr algn="ctr">
                        <a:lnSpc>
                          <a:spcPct val="100000"/>
                        </a:lnSpc>
                      </a:pPr>
                      <a:r>
                        <a:rPr sz="1600" b="1" spc="-5" dirty="0">
                          <a:solidFill>
                            <a:srgbClr val="FFF9EB"/>
                          </a:solidFill>
                          <a:latin typeface="Palatino Linotype"/>
                          <a:cs typeface="Palatino Linotype"/>
                        </a:rPr>
                        <a:t>CO</a:t>
                      </a:r>
                      <a:r>
                        <a:rPr sz="1575" b="1" spc="-7" baseline="-21164" dirty="0">
                          <a:solidFill>
                            <a:srgbClr val="FFF9EB"/>
                          </a:solidFill>
                          <a:latin typeface="Palatino Linotype"/>
                          <a:cs typeface="Palatino Linotype"/>
                        </a:rPr>
                        <a:t>2</a:t>
                      </a:r>
                      <a:endParaRPr sz="1575" baseline="-21164">
                        <a:latin typeface="Palatino Linotype"/>
                        <a:cs typeface="Palatino Linotype"/>
                      </a:endParaRPr>
                    </a:p>
                  </a:txBody>
                  <a:tcPr marL="0" marR="0" marT="3175" marB="0">
                    <a:lnL w="12700">
                      <a:solidFill>
                        <a:srgbClr val="FFF9EB"/>
                      </a:solidFill>
                      <a:prstDash val="solid"/>
                    </a:lnL>
                    <a:lnR w="12700">
                      <a:solidFill>
                        <a:srgbClr val="FFF9EB"/>
                      </a:solidFill>
                      <a:prstDash val="solid"/>
                    </a:lnR>
                    <a:lnT w="12700">
                      <a:solidFill>
                        <a:srgbClr val="FFF9EB"/>
                      </a:solidFill>
                      <a:prstDash val="solid"/>
                    </a:lnT>
                    <a:lnB w="38100">
                      <a:solidFill>
                        <a:srgbClr val="FFF9EB"/>
                      </a:solidFill>
                      <a:prstDash val="solid"/>
                    </a:lnB>
                    <a:solidFill>
                      <a:srgbClr val="A11345"/>
                    </a:solidFill>
                  </a:tcPr>
                </a:tc>
                <a:extLst>
                  <a:ext uri="{0D108BD9-81ED-4DB2-BD59-A6C34878D82A}">
                    <a16:rowId xmlns:a16="http://schemas.microsoft.com/office/drawing/2014/main" val="10000"/>
                  </a:ext>
                </a:extLst>
              </a:tr>
              <a:tr h="450723">
                <a:tc>
                  <a:txBody>
                    <a:bodyPr/>
                    <a:lstStyle/>
                    <a:p>
                      <a:pPr algn="ctr">
                        <a:lnSpc>
                          <a:spcPct val="100000"/>
                        </a:lnSpc>
                        <a:spcBef>
                          <a:spcPts val="800"/>
                        </a:spcBef>
                      </a:pPr>
                      <a:r>
                        <a:rPr lang="tr-TR" sz="1600" b="1" spc="-15" dirty="0">
                          <a:solidFill>
                            <a:srgbClr val="565655"/>
                          </a:solidFill>
                          <a:latin typeface="Palatino Linotype"/>
                          <a:cs typeface="Palatino Linotype"/>
                        </a:rPr>
                        <a:t>Dalga boyu</a:t>
                      </a:r>
                      <a:endParaRPr sz="1600" dirty="0">
                        <a:latin typeface="Palatino Linotype"/>
                        <a:cs typeface="Palatino Linotype"/>
                      </a:endParaRPr>
                    </a:p>
                  </a:txBody>
                  <a:tcPr marL="0" marR="0" marT="101600" marB="0">
                    <a:lnL w="12700">
                      <a:solidFill>
                        <a:srgbClr val="FFF9EB"/>
                      </a:solidFill>
                      <a:prstDash val="solid"/>
                    </a:lnL>
                    <a:lnR w="12700">
                      <a:solidFill>
                        <a:srgbClr val="FFF9EB"/>
                      </a:solidFill>
                      <a:prstDash val="solid"/>
                    </a:lnR>
                    <a:lnT w="38100">
                      <a:solidFill>
                        <a:srgbClr val="FFF9EB"/>
                      </a:solidFill>
                      <a:prstDash val="solid"/>
                    </a:lnT>
                    <a:lnB w="12700">
                      <a:solidFill>
                        <a:srgbClr val="FFF9EB"/>
                      </a:solidFill>
                      <a:prstDash val="solid"/>
                    </a:lnB>
                    <a:solidFill>
                      <a:srgbClr val="BBBBBA"/>
                    </a:solidFill>
                  </a:tcPr>
                </a:tc>
                <a:tc>
                  <a:txBody>
                    <a:bodyPr/>
                    <a:lstStyle/>
                    <a:p>
                      <a:pPr marL="372745">
                        <a:lnSpc>
                          <a:spcPct val="100000"/>
                        </a:lnSpc>
                        <a:spcBef>
                          <a:spcPts val="800"/>
                        </a:spcBef>
                      </a:pPr>
                      <a:r>
                        <a:rPr sz="1600" spc="-5" dirty="0">
                          <a:solidFill>
                            <a:srgbClr val="565655"/>
                          </a:solidFill>
                          <a:latin typeface="Palatino Linotype"/>
                          <a:cs typeface="Palatino Linotype"/>
                        </a:rPr>
                        <a:t>1.540</a:t>
                      </a:r>
                      <a:r>
                        <a:rPr sz="1600" spc="-45" dirty="0">
                          <a:solidFill>
                            <a:srgbClr val="565655"/>
                          </a:solidFill>
                          <a:latin typeface="Palatino Linotype"/>
                          <a:cs typeface="Palatino Linotype"/>
                        </a:rPr>
                        <a:t> </a:t>
                      </a:r>
                      <a:r>
                        <a:rPr sz="1600" spc="-10" dirty="0">
                          <a:solidFill>
                            <a:srgbClr val="565655"/>
                          </a:solidFill>
                          <a:latin typeface="Palatino Linotype"/>
                          <a:cs typeface="Palatino Linotype"/>
                        </a:rPr>
                        <a:t>nm</a:t>
                      </a:r>
                      <a:endParaRPr sz="1600">
                        <a:latin typeface="Palatino Linotype"/>
                        <a:cs typeface="Palatino Linotype"/>
                      </a:endParaRPr>
                    </a:p>
                  </a:txBody>
                  <a:tcPr marL="0" marR="0" marT="101600" marB="0">
                    <a:lnL w="12700">
                      <a:solidFill>
                        <a:srgbClr val="FFF9EB"/>
                      </a:solidFill>
                      <a:prstDash val="solid"/>
                    </a:lnL>
                    <a:lnR w="12700">
                      <a:solidFill>
                        <a:srgbClr val="FFF9EB"/>
                      </a:solidFill>
                      <a:prstDash val="solid"/>
                    </a:lnR>
                    <a:lnT w="38100">
                      <a:solidFill>
                        <a:srgbClr val="FFF9EB"/>
                      </a:solidFill>
                      <a:prstDash val="solid"/>
                    </a:lnT>
                    <a:lnB w="12700">
                      <a:solidFill>
                        <a:srgbClr val="FFF9EB"/>
                      </a:solidFill>
                      <a:prstDash val="solid"/>
                    </a:lnB>
                    <a:solidFill>
                      <a:srgbClr val="ECCCCC"/>
                    </a:solidFill>
                  </a:tcPr>
                </a:tc>
                <a:tc>
                  <a:txBody>
                    <a:bodyPr/>
                    <a:lstStyle/>
                    <a:p>
                      <a:pPr algn="ctr">
                        <a:lnSpc>
                          <a:spcPct val="100000"/>
                        </a:lnSpc>
                        <a:spcBef>
                          <a:spcPts val="800"/>
                        </a:spcBef>
                      </a:pPr>
                      <a:r>
                        <a:rPr sz="1600" spc="-5" dirty="0">
                          <a:solidFill>
                            <a:srgbClr val="565655"/>
                          </a:solidFill>
                          <a:latin typeface="Palatino Linotype"/>
                          <a:cs typeface="Palatino Linotype"/>
                        </a:rPr>
                        <a:t>10.600</a:t>
                      </a:r>
                      <a:r>
                        <a:rPr sz="1600" spc="-45" dirty="0">
                          <a:solidFill>
                            <a:srgbClr val="565655"/>
                          </a:solidFill>
                          <a:latin typeface="Palatino Linotype"/>
                          <a:cs typeface="Palatino Linotype"/>
                        </a:rPr>
                        <a:t> </a:t>
                      </a:r>
                      <a:r>
                        <a:rPr sz="1600" spc="-10" dirty="0">
                          <a:solidFill>
                            <a:srgbClr val="565655"/>
                          </a:solidFill>
                          <a:latin typeface="Palatino Linotype"/>
                          <a:cs typeface="Palatino Linotype"/>
                        </a:rPr>
                        <a:t>nm</a:t>
                      </a:r>
                      <a:endParaRPr sz="1600">
                        <a:latin typeface="Palatino Linotype"/>
                        <a:cs typeface="Palatino Linotype"/>
                      </a:endParaRPr>
                    </a:p>
                  </a:txBody>
                  <a:tcPr marL="0" marR="0" marT="101600" marB="0">
                    <a:lnL w="12700">
                      <a:solidFill>
                        <a:srgbClr val="FFF9EB"/>
                      </a:solidFill>
                      <a:prstDash val="solid"/>
                    </a:lnL>
                    <a:lnR w="12700">
                      <a:solidFill>
                        <a:srgbClr val="FFF9EB"/>
                      </a:solidFill>
                      <a:prstDash val="solid"/>
                    </a:lnR>
                    <a:lnT w="38100">
                      <a:solidFill>
                        <a:srgbClr val="FFF9EB"/>
                      </a:solidFill>
                      <a:prstDash val="solid"/>
                    </a:lnT>
                    <a:lnB w="12700">
                      <a:solidFill>
                        <a:srgbClr val="FFF9EB"/>
                      </a:solidFill>
                      <a:prstDash val="solid"/>
                    </a:lnB>
                    <a:solidFill>
                      <a:srgbClr val="ECCCCC"/>
                    </a:solidFill>
                  </a:tcPr>
                </a:tc>
                <a:extLst>
                  <a:ext uri="{0D108BD9-81ED-4DB2-BD59-A6C34878D82A}">
                    <a16:rowId xmlns:a16="http://schemas.microsoft.com/office/drawing/2014/main" val="10001"/>
                  </a:ext>
                </a:extLst>
              </a:tr>
              <a:tr h="476504">
                <a:tc>
                  <a:txBody>
                    <a:bodyPr/>
                    <a:lstStyle/>
                    <a:p>
                      <a:pPr marL="635" algn="ctr">
                        <a:lnSpc>
                          <a:spcPct val="100000"/>
                        </a:lnSpc>
                        <a:spcBef>
                          <a:spcPts val="900"/>
                        </a:spcBef>
                      </a:pPr>
                      <a:r>
                        <a:rPr sz="1600" b="1" spc="-10" dirty="0">
                          <a:solidFill>
                            <a:srgbClr val="565655"/>
                          </a:solidFill>
                          <a:latin typeface="Palatino Linotype"/>
                          <a:cs typeface="Palatino Linotype"/>
                        </a:rPr>
                        <a:t>Pulse Width</a:t>
                      </a:r>
                      <a:endParaRPr sz="1600">
                        <a:latin typeface="Palatino Linotype"/>
                        <a:cs typeface="Palatino Linotype"/>
                      </a:endParaRPr>
                    </a:p>
                  </a:txBody>
                  <a:tcPr marL="0" marR="0" marT="114300"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BBBBBA"/>
                    </a:solidFill>
                  </a:tcPr>
                </a:tc>
                <a:tc>
                  <a:txBody>
                    <a:bodyPr/>
                    <a:lstStyle/>
                    <a:p>
                      <a:pPr marL="1270" algn="ctr">
                        <a:lnSpc>
                          <a:spcPct val="100000"/>
                        </a:lnSpc>
                        <a:spcBef>
                          <a:spcPts val="900"/>
                        </a:spcBef>
                      </a:pPr>
                      <a:r>
                        <a:rPr sz="1600" spc="-5" dirty="0">
                          <a:solidFill>
                            <a:srgbClr val="565655"/>
                          </a:solidFill>
                          <a:latin typeface="Palatino Linotype"/>
                          <a:cs typeface="Palatino Linotype"/>
                        </a:rPr>
                        <a:t>1</a:t>
                      </a:r>
                      <a:r>
                        <a:rPr sz="1600" spc="-20" dirty="0">
                          <a:solidFill>
                            <a:srgbClr val="565655"/>
                          </a:solidFill>
                          <a:latin typeface="Palatino Linotype"/>
                          <a:cs typeface="Palatino Linotype"/>
                        </a:rPr>
                        <a:t> </a:t>
                      </a:r>
                      <a:r>
                        <a:rPr sz="1600" spc="-5" dirty="0">
                          <a:solidFill>
                            <a:srgbClr val="565655"/>
                          </a:solidFill>
                          <a:latin typeface="Palatino Linotype"/>
                          <a:cs typeface="Palatino Linotype"/>
                        </a:rPr>
                        <a:t>-</a:t>
                      </a:r>
                      <a:r>
                        <a:rPr sz="1600" spc="-20" dirty="0">
                          <a:solidFill>
                            <a:srgbClr val="565655"/>
                          </a:solidFill>
                          <a:latin typeface="Palatino Linotype"/>
                          <a:cs typeface="Palatino Linotype"/>
                        </a:rPr>
                        <a:t> </a:t>
                      </a:r>
                      <a:r>
                        <a:rPr sz="1600" dirty="0">
                          <a:solidFill>
                            <a:srgbClr val="565655"/>
                          </a:solidFill>
                          <a:latin typeface="Palatino Linotype"/>
                          <a:cs typeface="Palatino Linotype"/>
                        </a:rPr>
                        <a:t>20</a:t>
                      </a:r>
                      <a:r>
                        <a:rPr sz="1600" spc="-20" dirty="0">
                          <a:solidFill>
                            <a:srgbClr val="565655"/>
                          </a:solidFill>
                          <a:latin typeface="Palatino Linotype"/>
                          <a:cs typeface="Palatino Linotype"/>
                        </a:rPr>
                        <a:t> </a:t>
                      </a:r>
                      <a:r>
                        <a:rPr sz="1600" spc="-10" dirty="0">
                          <a:solidFill>
                            <a:srgbClr val="565655"/>
                          </a:solidFill>
                          <a:latin typeface="Palatino Linotype"/>
                          <a:cs typeface="Palatino Linotype"/>
                        </a:rPr>
                        <a:t>ms</a:t>
                      </a:r>
                      <a:endParaRPr sz="1600">
                        <a:latin typeface="Palatino Linotype"/>
                        <a:cs typeface="Palatino Linotype"/>
                      </a:endParaRPr>
                    </a:p>
                  </a:txBody>
                  <a:tcPr marL="0" marR="0" marT="114300"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F6E7E7"/>
                    </a:solidFill>
                  </a:tcPr>
                </a:tc>
                <a:tc>
                  <a:txBody>
                    <a:bodyPr/>
                    <a:lstStyle/>
                    <a:p>
                      <a:pPr marL="202565">
                        <a:lnSpc>
                          <a:spcPct val="100000"/>
                        </a:lnSpc>
                        <a:spcBef>
                          <a:spcPts val="900"/>
                        </a:spcBef>
                      </a:pPr>
                      <a:r>
                        <a:rPr sz="1600" spc="-5" dirty="0">
                          <a:solidFill>
                            <a:srgbClr val="565655"/>
                          </a:solidFill>
                          <a:latin typeface="Palatino Linotype"/>
                          <a:cs typeface="Palatino Linotype"/>
                        </a:rPr>
                        <a:t>0.25</a:t>
                      </a:r>
                      <a:r>
                        <a:rPr sz="1600" spc="-15" dirty="0">
                          <a:solidFill>
                            <a:srgbClr val="565655"/>
                          </a:solidFill>
                          <a:latin typeface="Palatino Linotype"/>
                          <a:cs typeface="Palatino Linotype"/>
                        </a:rPr>
                        <a:t> </a:t>
                      </a:r>
                      <a:r>
                        <a:rPr sz="1600" spc="-5" dirty="0">
                          <a:solidFill>
                            <a:srgbClr val="565655"/>
                          </a:solidFill>
                          <a:latin typeface="Palatino Linotype"/>
                          <a:cs typeface="Palatino Linotype"/>
                        </a:rPr>
                        <a:t>-</a:t>
                      </a:r>
                      <a:r>
                        <a:rPr sz="1600" spc="-20" dirty="0">
                          <a:solidFill>
                            <a:srgbClr val="565655"/>
                          </a:solidFill>
                          <a:latin typeface="Palatino Linotype"/>
                          <a:cs typeface="Palatino Linotype"/>
                        </a:rPr>
                        <a:t> </a:t>
                      </a:r>
                      <a:r>
                        <a:rPr sz="1600" dirty="0">
                          <a:solidFill>
                            <a:srgbClr val="565655"/>
                          </a:solidFill>
                          <a:latin typeface="Palatino Linotype"/>
                          <a:cs typeface="Palatino Linotype"/>
                        </a:rPr>
                        <a:t>20</a:t>
                      </a:r>
                      <a:r>
                        <a:rPr sz="1600" spc="-25" dirty="0">
                          <a:solidFill>
                            <a:srgbClr val="565655"/>
                          </a:solidFill>
                          <a:latin typeface="Palatino Linotype"/>
                          <a:cs typeface="Palatino Linotype"/>
                        </a:rPr>
                        <a:t> </a:t>
                      </a:r>
                      <a:r>
                        <a:rPr sz="1600" spc="-10" dirty="0">
                          <a:solidFill>
                            <a:srgbClr val="565655"/>
                          </a:solidFill>
                          <a:latin typeface="Palatino Linotype"/>
                          <a:cs typeface="Palatino Linotype"/>
                        </a:rPr>
                        <a:t>ms</a:t>
                      </a:r>
                      <a:endParaRPr sz="1600">
                        <a:latin typeface="Palatino Linotype"/>
                        <a:cs typeface="Palatino Linotype"/>
                      </a:endParaRPr>
                    </a:p>
                  </a:txBody>
                  <a:tcPr marL="0" marR="0" marT="114300" marB="0">
                    <a:lnL w="12700">
                      <a:solidFill>
                        <a:srgbClr val="FFF9EB"/>
                      </a:solidFill>
                      <a:prstDash val="solid"/>
                    </a:lnL>
                    <a:lnR w="12700">
                      <a:solidFill>
                        <a:srgbClr val="FFF9EB"/>
                      </a:solidFill>
                      <a:prstDash val="solid"/>
                    </a:lnR>
                    <a:lnT w="12700">
                      <a:solidFill>
                        <a:srgbClr val="FFF9EB"/>
                      </a:solidFill>
                      <a:prstDash val="solid"/>
                    </a:lnT>
                    <a:lnB w="12700">
                      <a:solidFill>
                        <a:srgbClr val="FFF9EB"/>
                      </a:solidFill>
                      <a:prstDash val="solid"/>
                    </a:lnB>
                    <a:solidFill>
                      <a:srgbClr val="F6E7E7"/>
                    </a:solidFill>
                  </a:tcPr>
                </a:tc>
                <a:extLst>
                  <a:ext uri="{0D108BD9-81ED-4DB2-BD59-A6C34878D82A}">
                    <a16:rowId xmlns:a16="http://schemas.microsoft.com/office/drawing/2014/main" val="10002"/>
                  </a:ext>
                </a:extLst>
              </a:tr>
              <a:tr h="514273">
                <a:tc>
                  <a:txBody>
                    <a:bodyPr/>
                    <a:lstStyle/>
                    <a:p>
                      <a:pPr marL="1270" algn="ctr">
                        <a:lnSpc>
                          <a:spcPct val="100000"/>
                        </a:lnSpc>
                        <a:spcBef>
                          <a:spcPts val="1050"/>
                        </a:spcBef>
                      </a:pPr>
                      <a:r>
                        <a:rPr lang="tr-TR" sz="1600" b="1" spc="-10" dirty="0">
                          <a:solidFill>
                            <a:srgbClr val="565655"/>
                          </a:solidFill>
                          <a:latin typeface="Palatino Linotype"/>
                          <a:cs typeface="Palatino Linotype"/>
                        </a:rPr>
                        <a:t>Nokta ölçüsü</a:t>
                      </a:r>
                      <a:r>
                        <a:rPr sz="1600" b="1" spc="-20" dirty="0">
                          <a:solidFill>
                            <a:srgbClr val="565655"/>
                          </a:solidFill>
                          <a:latin typeface="Palatino Linotype"/>
                          <a:cs typeface="Palatino Linotype"/>
                        </a:rPr>
                        <a:t> </a:t>
                      </a:r>
                      <a:r>
                        <a:rPr sz="1600" b="1" spc="-10" dirty="0">
                          <a:solidFill>
                            <a:srgbClr val="565655"/>
                          </a:solidFill>
                          <a:latin typeface="Palatino Linotype"/>
                          <a:cs typeface="Palatino Linotype"/>
                        </a:rPr>
                        <a:t>(mm)</a:t>
                      </a:r>
                      <a:endParaRPr sz="1600" dirty="0">
                        <a:latin typeface="Palatino Linotype"/>
                        <a:cs typeface="Palatino Linotype"/>
                      </a:endParaRPr>
                    </a:p>
                  </a:txBody>
                  <a:tcPr marL="0" marR="0" marT="133350" marB="0">
                    <a:lnL w="12700">
                      <a:solidFill>
                        <a:srgbClr val="FFF9EB"/>
                      </a:solidFill>
                      <a:prstDash val="solid"/>
                    </a:lnL>
                    <a:lnR w="12700" cap="flat" cmpd="sng" algn="ctr">
                      <a:solidFill>
                        <a:srgbClr val="FFF9EB"/>
                      </a:solidFill>
                      <a:prstDash val="solid"/>
                      <a:round/>
                      <a:headEnd type="none" w="med" len="med"/>
                      <a:tailEnd type="none" w="med" len="med"/>
                    </a:lnR>
                    <a:lnT w="12700" cap="flat" cmpd="sng" algn="ctr">
                      <a:solidFill>
                        <a:srgbClr val="FFF9EB"/>
                      </a:solidFill>
                      <a:prstDash val="solid"/>
                      <a:round/>
                      <a:headEnd type="none" w="med" len="med"/>
                      <a:tailEnd type="none" w="med" len="med"/>
                    </a:lnT>
                    <a:lnB w="12700">
                      <a:solidFill>
                        <a:srgbClr val="FFF9EB"/>
                      </a:solidFill>
                      <a:prstDash val="solid"/>
                    </a:lnB>
                    <a:solidFill>
                      <a:srgbClr val="BBBBBA"/>
                    </a:solidFill>
                  </a:tcPr>
                </a:tc>
                <a:tc>
                  <a:txBody>
                    <a:bodyPr/>
                    <a:lstStyle/>
                    <a:p>
                      <a:pPr marL="444500">
                        <a:lnSpc>
                          <a:spcPct val="100000"/>
                        </a:lnSpc>
                        <a:spcBef>
                          <a:spcPts val="1050"/>
                        </a:spcBef>
                      </a:pPr>
                      <a:r>
                        <a:rPr sz="1600" spc="-5" dirty="0">
                          <a:solidFill>
                            <a:srgbClr val="565655"/>
                          </a:solidFill>
                          <a:latin typeface="Palatino Linotype"/>
                          <a:cs typeface="Palatino Linotype"/>
                        </a:rPr>
                        <a:t>0.8</a:t>
                      </a:r>
                      <a:r>
                        <a:rPr sz="1600" spc="-45" dirty="0">
                          <a:solidFill>
                            <a:srgbClr val="565655"/>
                          </a:solidFill>
                          <a:latin typeface="Palatino Linotype"/>
                          <a:cs typeface="Palatino Linotype"/>
                        </a:rPr>
                        <a:t> </a:t>
                      </a:r>
                      <a:r>
                        <a:rPr sz="1600" spc="-5" dirty="0">
                          <a:solidFill>
                            <a:srgbClr val="565655"/>
                          </a:solidFill>
                          <a:latin typeface="Palatino Linotype"/>
                          <a:cs typeface="Palatino Linotype"/>
                        </a:rPr>
                        <a:t>mm</a:t>
                      </a:r>
                      <a:endParaRPr sz="1600">
                        <a:latin typeface="Palatino Linotype"/>
                        <a:cs typeface="Palatino Linotype"/>
                      </a:endParaRPr>
                    </a:p>
                  </a:txBody>
                  <a:tcPr marL="0" marR="0" marT="133350" marB="0">
                    <a:lnL w="12700" cap="flat" cmpd="sng" algn="ctr">
                      <a:solidFill>
                        <a:srgbClr val="FFF9EB"/>
                      </a:solidFill>
                      <a:prstDash val="solid"/>
                      <a:round/>
                      <a:headEnd type="none" w="med" len="med"/>
                      <a:tailEnd type="none" w="med" len="med"/>
                    </a:lnL>
                    <a:lnR w="12700" cap="flat" cmpd="sng" algn="ctr">
                      <a:solidFill>
                        <a:srgbClr val="FFF9EB"/>
                      </a:solidFill>
                      <a:prstDash val="solid"/>
                      <a:round/>
                      <a:headEnd type="none" w="med" len="med"/>
                      <a:tailEnd type="none" w="med" len="med"/>
                    </a:lnR>
                    <a:lnT w="12700" cap="flat" cmpd="sng" algn="ctr">
                      <a:solidFill>
                        <a:srgbClr val="FFF9EB"/>
                      </a:solidFill>
                      <a:prstDash val="solid"/>
                      <a:round/>
                      <a:headEnd type="none" w="med" len="med"/>
                      <a:tailEnd type="none" w="med" len="med"/>
                    </a:lnT>
                    <a:lnB w="12700">
                      <a:solidFill>
                        <a:srgbClr val="FFF9EB"/>
                      </a:solidFill>
                      <a:prstDash val="solid"/>
                    </a:lnB>
                    <a:solidFill>
                      <a:srgbClr val="F6E7E7"/>
                    </a:solidFill>
                  </a:tcPr>
                </a:tc>
                <a:tc>
                  <a:txBody>
                    <a:bodyPr/>
                    <a:lstStyle/>
                    <a:p>
                      <a:pPr marL="393065">
                        <a:lnSpc>
                          <a:spcPct val="100000"/>
                        </a:lnSpc>
                        <a:spcBef>
                          <a:spcPts val="1050"/>
                        </a:spcBef>
                      </a:pPr>
                      <a:r>
                        <a:rPr sz="1600" spc="-5" dirty="0">
                          <a:solidFill>
                            <a:srgbClr val="565655"/>
                          </a:solidFill>
                          <a:latin typeface="Palatino Linotype"/>
                          <a:cs typeface="Palatino Linotype"/>
                        </a:rPr>
                        <a:t>0.6</a:t>
                      </a:r>
                      <a:r>
                        <a:rPr sz="1600" spc="-45" dirty="0">
                          <a:solidFill>
                            <a:srgbClr val="565655"/>
                          </a:solidFill>
                          <a:latin typeface="Palatino Linotype"/>
                          <a:cs typeface="Palatino Linotype"/>
                        </a:rPr>
                        <a:t> </a:t>
                      </a:r>
                      <a:r>
                        <a:rPr sz="1600" spc="-5" dirty="0">
                          <a:solidFill>
                            <a:srgbClr val="565655"/>
                          </a:solidFill>
                          <a:latin typeface="Palatino Linotype"/>
                          <a:cs typeface="Palatino Linotype"/>
                        </a:rPr>
                        <a:t>mm</a:t>
                      </a:r>
                      <a:endParaRPr sz="1600" dirty="0">
                        <a:latin typeface="Palatino Linotype"/>
                        <a:cs typeface="Palatino Linotype"/>
                      </a:endParaRPr>
                    </a:p>
                  </a:txBody>
                  <a:tcPr marL="0" marR="0" marT="133350" marB="0">
                    <a:lnL w="12700" cap="flat" cmpd="sng" algn="ctr">
                      <a:solidFill>
                        <a:srgbClr val="FFF9EB"/>
                      </a:solidFill>
                      <a:prstDash val="solid"/>
                      <a:round/>
                      <a:headEnd type="none" w="med" len="med"/>
                      <a:tailEnd type="none" w="med" len="med"/>
                    </a:lnL>
                    <a:lnR w="12700">
                      <a:solidFill>
                        <a:srgbClr val="FFF9EB"/>
                      </a:solidFill>
                      <a:prstDash val="solid"/>
                    </a:lnR>
                    <a:lnT w="12700" cap="flat" cmpd="sng" algn="ctr">
                      <a:solidFill>
                        <a:srgbClr val="FFF9EB"/>
                      </a:solidFill>
                      <a:prstDash val="solid"/>
                      <a:round/>
                      <a:headEnd type="none" w="med" len="med"/>
                      <a:tailEnd type="none" w="med" len="med"/>
                    </a:lnT>
                    <a:lnB w="12700">
                      <a:solidFill>
                        <a:srgbClr val="FFF9EB"/>
                      </a:solidFill>
                      <a:prstDash val="solid"/>
                    </a:lnB>
                    <a:solidFill>
                      <a:srgbClr val="F6E7E7"/>
                    </a:solidFill>
                  </a:tcPr>
                </a:tc>
                <a:extLst>
                  <a:ext uri="{0D108BD9-81ED-4DB2-BD59-A6C34878D82A}">
                    <a16:rowId xmlns:a16="http://schemas.microsoft.com/office/drawing/2014/main" val="10004"/>
                  </a:ext>
                </a:extLst>
              </a:tr>
            </a:tbl>
          </a:graphicData>
        </a:graphic>
      </p:graphicFrame>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a:spLocks noGrp="1"/>
          </p:cNvSpPr>
          <p:nvPr>
            <p:ph type="title"/>
          </p:nvPr>
        </p:nvSpPr>
        <p:spPr>
          <a:xfrm>
            <a:off x="1128471" y="1641424"/>
            <a:ext cx="6337935" cy="1123950"/>
          </a:xfrm>
          <a:prstGeom prst="rect">
            <a:avLst/>
          </a:prstGeom>
        </p:spPr>
        <p:txBody>
          <a:bodyPr vert="horz" wrap="square" lIns="0" tIns="12700" rIns="0" bIns="0" rtlCol="0">
            <a:spAutoFit/>
          </a:bodyPr>
          <a:lstStyle/>
          <a:p>
            <a:pPr marL="12700" marR="5080" algn="just">
              <a:lnSpc>
                <a:spcPct val="100000"/>
              </a:lnSpc>
              <a:spcBef>
                <a:spcPts val="100"/>
              </a:spcBef>
            </a:pPr>
            <a:r>
              <a:rPr sz="1800" spc="-5" dirty="0">
                <a:latin typeface="Palatino Linotype"/>
                <a:cs typeface="Palatino Linotype"/>
              </a:rPr>
              <a:t>1540 nm </a:t>
            </a:r>
            <a:r>
              <a:rPr sz="1800" dirty="0">
                <a:latin typeface="Palatino Linotype"/>
                <a:cs typeface="Palatino Linotype"/>
              </a:rPr>
              <a:t>+ 10600 </a:t>
            </a:r>
            <a:r>
              <a:rPr sz="1800" spc="-5" dirty="0">
                <a:latin typeface="Palatino Linotype"/>
                <a:cs typeface="Palatino Linotype"/>
              </a:rPr>
              <a:t>nm </a:t>
            </a:r>
            <a:r>
              <a:rPr sz="1800" dirty="0">
                <a:latin typeface="Palatino Linotype"/>
                <a:cs typeface="Palatino Linotype"/>
              </a:rPr>
              <a:t>in sequential emission, with </a:t>
            </a:r>
            <a:r>
              <a:rPr sz="1800" spc="-20" dirty="0">
                <a:latin typeface="Palatino Linotype"/>
                <a:cs typeface="Palatino Linotype"/>
              </a:rPr>
              <a:t>Youlaser </a:t>
            </a:r>
            <a:r>
              <a:rPr sz="1800" spc="-5" dirty="0">
                <a:latin typeface="Palatino Linotype"/>
                <a:cs typeface="Palatino Linotype"/>
              </a:rPr>
              <a:t>MT </a:t>
            </a:r>
            <a:r>
              <a:rPr sz="1800" spc="-434" dirty="0">
                <a:latin typeface="Palatino Linotype"/>
                <a:cs typeface="Palatino Linotype"/>
              </a:rPr>
              <a:t> </a:t>
            </a:r>
            <a:r>
              <a:rPr sz="1800" spc="-10" dirty="0">
                <a:latin typeface="Palatino Linotype"/>
                <a:cs typeface="Palatino Linotype"/>
              </a:rPr>
              <a:t>vaginal</a:t>
            </a:r>
            <a:r>
              <a:rPr sz="1800" spc="430" dirty="0">
                <a:latin typeface="Palatino Linotype"/>
                <a:cs typeface="Palatino Linotype"/>
              </a:rPr>
              <a:t> </a:t>
            </a:r>
            <a:r>
              <a:rPr sz="1800" spc="-5" dirty="0">
                <a:latin typeface="Palatino Linotype"/>
                <a:cs typeface="Palatino Linotype"/>
              </a:rPr>
              <a:t>atrophy treatment</a:t>
            </a:r>
            <a:r>
              <a:rPr sz="1800" spc="440" dirty="0">
                <a:latin typeface="Palatino Linotype"/>
                <a:cs typeface="Palatino Linotype"/>
              </a:rPr>
              <a:t> </a:t>
            </a:r>
            <a:r>
              <a:rPr sz="1800" dirty="0">
                <a:latin typeface="Palatino Linotype"/>
                <a:cs typeface="Palatino Linotype"/>
              </a:rPr>
              <a:t>really </a:t>
            </a:r>
            <a:r>
              <a:rPr sz="1800" spc="-5" dirty="0">
                <a:latin typeface="Palatino Linotype"/>
                <a:cs typeface="Palatino Linotype"/>
              </a:rPr>
              <a:t>match the </a:t>
            </a:r>
            <a:r>
              <a:rPr sz="1800" dirty="0">
                <a:latin typeface="Palatino Linotype"/>
                <a:cs typeface="Palatino Linotype"/>
              </a:rPr>
              <a:t>ideal </a:t>
            </a:r>
            <a:r>
              <a:rPr sz="1800" spc="-5" dirty="0">
                <a:latin typeface="Palatino Linotype"/>
                <a:cs typeface="Palatino Linotype"/>
              </a:rPr>
              <a:t>technology </a:t>
            </a:r>
            <a:r>
              <a:rPr sz="1800" dirty="0">
                <a:latin typeface="Palatino Linotype"/>
                <a:cs typeface="Palatino Linotype"/>
              </a:rPr>
              <a:t> to stimulate </a:t>
            </a:r>
            <a:r>
              <a:rPr sz="1800" spc="-5" dirty="0">
                <a:latin typeface="Palatino Linotype"/>
                <a:cs typeface="Palatino Linotype"/>
              </a:rPr>
              <a:t>new </a:t>
            </a:r>
            <a:r>
              <a:rPr sz="1800" dirty="0">
                <a:latin typeface="Palatino Linotype"/>
                <a:cs typeface="Palatino Linotype"/>
              </a:rPr>
              <a:t>collagen </a:t>
            </a:r>
            <a:r>
              <a:rPr sz="1800" spc="-5" dirty="0">
                <a:latin typeface="Palatino Linotype"/>
                <a:cs typeface="Palatino Linotype"/>
              </a:rPr>
              <a:t>formation, </a:t>
            </a:r>
            <a:r>
              <a:rPr sz="1800" dirty="0">
                <a:latin typeface="Palatino Linotype"/>
                <a:cs typeface="Palatino Linotype"/>
              </a:rPr>
              <a:t>more </a:t>
            </a:r>
            <a:r>
              <a:rPr sz="1800" spc="-5" dirty="0">
                <a:latin typeface="Palatino Linotype"/>
                <a:cs typeface="Palatino Linotype"/>
              </a:rPr>
              <a:t>hydration </a:t>
            </a:r>
            <a:r>
              <a:rPr sz="1800" dirty="0">
                <a:latin typeface="Palatino Linotype"/>
                <a:cs typeface="Palatino Linotype"/>
              </a:rPr>
              <a:t>and less </a:t>
            </a:r>
            <a:r>
              <a:rPr sz="1800" spc="5" dirty="0">
                <a:latin typeface="Palatino Linotype"/>
                <a:cs typeface="Palatino Linotype"/>
              </a:rPr>
              <a:t> </a:t>
            </a:r>
            <a:r>
              <a:rPr sz="1800" spc="-5" dirty="0">
                <a:latin typeface="Palatino Linotype"/>
                <a:cs typeface="Palatino Linotype"/>
              </a:rPr>
              <a:t>post</a:t>
            </a:r>
            <a:r>
              <a:rPr sz="1800" spc="5" dirty="0">
                <a:latin typeface="Palatino Linotype"/>
                <a:cs typeface="Palatino Linotype"/>
              </a:rPr>
              <a:t> </a:t>
            </a:r>
            <a:r>
              <a:rPr sz="1800" spc="-5" dirty="0">
                <a:latin typeface="Palatino Linotype"/>
                <a:cs typeface="Palatino Linotype"/>
              </a:rPr>
              <a:t>treatment</a:t>
            </a:r>
            <a:r>
              <a:rPr sz="1800" spc="5" dirty="0">
                <a:latin typeface="Palatino Linotype"/>
                <a:cs typeface="Palatino Linotype"/>
              </a:rPr>
              <a:t> </a:t>
            </a:r>
            <a:r>
              <a:rPr sz="1800" spc="-5" dirty="0">
                <a:latin typeface="Palatino Linotype"/>
                <a:cs typeface="Palatino Linotype"/>
              </a:rPr>
              <a:t>bruising</a:t>
            </a:r>
            <a:r>
              <a:rPr sz="1800" spc="10" dirty="0">
                <a:latin typeface="Palatino Linotype"/>
                <a:cs typeface="Palatino Linotype"/>
              </a:rPr>
              <a:t> </a:t>
            </a:r>
            <a:r>
              <a:rPr sz="1800" dirty="0">
                <a:latin typeface="Palatino Linotype"/>
                <a:cs typeface="Palatino Linotype"/>
              </a:rPr>
              <a:t>and</a:t>
            </a:r>
            <a:r>
              <a:rPr sz="1800" spc="5" dirty="0">
                <a:latin typeface="Palatino Linotype"/>
                <a:cs typeface="Palatino Linotype"/>
              </a:rPr>
              <a:t> </a:t>
            </a:r>
            <a:r>
              <a:rPr sz="1800" dirty="0">
                <a:latin typeface="Palatino Linotype"/>
                <a:cs typeface="Palatino Linotype"/>
              </a:rPr>
              <a:t>risk</a:t>
            </a:r>
            <a:r>
              <a:rPr sz="1800" spc="-10" dirty="0">
                <a:latin typeface="Palatino Linotype"/>
                <a:cs typeface="Palatino Linotype"/>
              </a:rPr>
              <a:t> </a:t>
            </a:r>
            <a:r>
              <a:rPr sz="1800" dirty="0">
                <a:latin typeface="Palatino Linotype"/>
                <a:cs typeface="Palatino Linotype"/>
              </a:rPr>
              <a:t>of infections</a:t>
            </a:r>
            <a:endParaRPr sz="1800">
              <a:latin typeface="Palatino Linotype"/>
              <a:cs typeface="Palatino Linotyp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764791" cy="1434084"/>
          </a:xfrm>
          <a:prstGeom prst="rect">
            <a:avLst/>
          </a:prstGeom>
        </p:spPr>
      </p:pic>
      <p:pic>
        <p:nvPicPr>
          <p:cNvPr id="3" name="object 3"/>
          <p:cNvPicPr/>
          <p:nvPr/>
        </p:nvPicPr>
        <p:blipFill>
          <a:blip r:embed="rId3" cstate="print"/>
          <a:stretch>
            <a:fillRect/>
          </a:stretch>
        </p:blipFill>
        <p:spPr>
          <a:xfrm>
            <a:off x="3134867" y="230124"/>
            <a:ext cx="2449068" cy="780288"/>
          </a:xfrm>
          <a:prstGeom prst="rect">
            <a:avLst/>
          </a:prstGeom>
        </p:spPr>
      </p:pic>
      <p:pic>
        <p:nvPicPr>
          <p:cNvPr id="4" name="object 4"/>
          <p:cNvPicPr/>
          <p:nvPr/>
        </p:nvPicPr>
        <p:blipFill>
          <a:blip r:embed="rId4" cstate="print"/>
          <a:stretch>
            <a:fillRect/>
          </a:stretch>
        </p:blipFill>
        <p:spPr>
          <a:xfrm>
            <a:off x="6133365" y="1495926"/>
            <a:ext cx="2223769" cy="2525267"/>
          </a:xfrm>
          <a:prstGeom prst="rect">
            <a:avLst/>
          </a:prstGeom>
        </p:spPr>
      </p:pic>
      <p:sp>
        <p:nvSpPr>
          <p:cNvPr id="5" name="object 5"/>
          <p:cNvSpPr txBox="1"/>
          <p:nvPr/>
        </p:nvSpPr>
        <p:spPr>
          <a:xfrm>
            <a:off x="688340" y="1387805"/>
            <a:ext cx="4720590" cy="3552896"/>
          </a:xfrm>
          <a:prstGeom prst="rect">
            <a:avLst/>
          </a:prstGeom>
        </p:spPr>
        <p:txBody>
          <a:bodyPr vert="horz" wrap="square" lIns="0" tIns="13335" rIns="0" bIns="0" rtlCol="0">
            <a:spAutoFit/>
          </a:bodyPr>
          <a:lstStyle/>
          <a:p>
            <a:pPr marL="12700">
              <a:lnSpc>
                <a:spcPct val="100000"/>
              </a:lnSpc>
              <a:spcBef>
                <a:spcPts val="105"/>
              </a:spcBef>
            </a:pPr>
            <a:r>
              <a:rPr sz="2800" dirty="0" err="1">
                <a:solidFill>
                  <a:srgbClr val="565655"/>
                </a:solidFill>
                <a:latin typeface="Palatino Linotype"/>
                <a:cs typeface="Palatino Linotype"/>
              </a:rPr>
              <a:t>Shelase</a:t>
            </a:r>
            <a:r>
              <a:rPr sz="2800" spc="-25" dirty="0">
                <a:solidFill>
                  <a:srgbClr val="565655"/>
                </a:solidFill>
                <a:latin typeface="Palatino Linotype"/>
                <a:cs typeface="Palatino Linotype"/>
              </a:rPr>
              <a:t> </a:t>
            </a:r>
            <a:r>
              <a:rPr lang="tr-TR" sz="2800" spc="-5" dirty="0">
                <a:solidFill>
                  <a:srgbClr val="565655"/>
                </a:solidFill>
                <a:latin typeface="Palatino Linotype"/>
                <a:cs typeface="Palatino Linotype"/>
              </a:rPr>
              <a:t>avantajları</a:t>
            </a:r>
            <a:r>
              <a:rPr sz="2800" spc="-5" dirty="0">
                <a:solidFill>
                  <a:srgbClr val="565655"/>
                </a:solidFill>
                <a:latin typeface="Palatino Linotype"/>
                <a:cs typeface="Palatino Linotype"/>
              </a:rPr>
              <a:t>:</a:t>
            </a:r>
            <a:endParaRPr sz="2800" dirty="0">
              <a:latin typeface="Palatino Linotype"/>
              <a:cs typeface="Palatino Linotype"/>
            </a:endParaRPr>
          </a:p>
          <a:p>
            <a:pPr>
              <a:lnSpc>
                <a:spcPct val="100000"/>
              </a:lnSpc>
              <a:spcBef>
                <a:spcPts val="55"/>
              </a:spcBef>
            </a:pPr>
            <a:endParaRPr sz="2450" dirty="0">
              <a:latin typeface="Palatino Linotype"/>
              <a:cs typeface="Palatino Linotype"/>
            </a:endParaRPr>
          </a:p>
          <a:p>
            <a:pPr marL="355600" indent="-343535">
              <a:lnSpc>
                <a:spcPct val="100000"/>
              </a:lnSpc>
              <a:spcBef>
                <a:spcPts val="5"/>
              </a:spcBef>
              <a:buFont typeface="Arial MT"/>
              <a:buChar char="•"/>
              <a:tabLst>
                <a:tab pos="355600" algn="l"/>
                <a:tab pos="356235" algn="l"/>
              </a:tabLst>
            </a:pPr>
            <a:r>
              <a:rPr lang="tr-TR" sz="2000" spc="-20" dirty="0">
                <a:solidFill>
                  <a:srgbClr val="565655"/>
                </a:solidFill>
                <a:latin typeface="Palatino Linotype"/>
                <a:cs typeface="Palatino Linotype"/>
              </a:rPr>
              <a:t>Vajinal ve </a:t>
            </a:r>
            <a:r>
              <a:rPr lang="tr-TR" sz="2000" spc="-20" dirty="0" err="1">
                <a:solidFill>
                  <a:srgbClr val="565655"/>
                </a:solidFill>
                <a:latin typeface="Palatino Linotype"/>
                <a:cs typeface="Palatino Linotype"/>
              </a:rPr>
              <a:t>Vulvar</a:t>
            </a:r>
            <a:r>
              <a:rPr lang="tr-TR" sz="2000" spc="-20" dirty="0">
                <a:solidFill>
                  <a:srgbClr val="565655"/>
                </a:solidFill>
                <a:latin typeface="Palatino Linotype"/>
                <a:cs typeface="Palatino Linotype"/>
              </a:rPr>
              <a:t> tedaviler</a:t>
            </a:r>
            <a:endParaRPr sz="2000" dirty="0">
              <a:latin typeface="Palatino Linotype"/>
              <a:cs typeface="Palatino Linotype"/>
            </a:endParaRPr>
          </a:p>
          <a:p>
            <a:pPr marL="355600" marR="74295" indent="-343535">
              <a:lnSpc>
                <a:spcPct val="100000"/>
              </a:lnSpc>
              <a:spcBef>
                <a:spcPts val="480"/>
              </a:spcBef>
              <a:buFont typeface="Arial MT"/>
              <a:buChar char="•"/>
              <a:tabLst>
                <a:tab pos="355600" algn="l"/>
                <a:tab pos="356235" algn="l"/>
              </a:tabLst>
            </a:pPr>
            <a:endParaRPr lang="tr-TR" sz="2000" dirty="0">
              <a:solidFill>
                <a:srgbClr val="565655"/>
              </a:solidFill>
              <a:latin typeface="Palatino Linotype"/>
              <a:cs typeface="Palatino Linotype"/>
            </a:endParaRPr>
          </a:p>
          <a:p>
            <a:pPr marL="355600" marR="74295" indent="-343535">
              <a:lnSpc>
                <a:spcPct val="100000"/>
              </a:lnSpc>
              <a:spcBef>
                <a:spcPts val="480"/>
              </a:spcBef>
              <a:buFont typeface="Arial MT"/>
              <a:buChar char="•"/>
              <a:tabLst>
                <a:tab pos="355600" algn="l"/>
                <a:tab pos="356235" algn="l"/>
              </a:tabLst>
            </a:pPr>
            <a:r>
              <a:rPr lang="tr-TR" sz="2000" dirty="0">
                <a:solidFill>
                  <a:srgbClr val="565655"/>
                </a:solidFill>
                <a:latin typeface="Palatino Linotype"/>
                <a:cs typeface="Palatino Linotype"/>
              </a:rPr>
              <a:t>İkili dalga boyu tedavisi sayesinde daha az </a:t>
            </a:r>
            <a:r>
              <a:rPr lang="tr-TR" sz="2000" dirty="0" err="1">
                <a:solidFill>
                  <a:srgbClr val="565655"/>
                </a:solidFill>
                <a:latin typeface="Palatino Linotype"/>
                <a:cs typeface="Palatino Linotype"/>
              </a:rPr>
              <a:t>koplikasyon</a:t>
            </a:r>
            <a:r>
              <a:rPr lang="tr-TR" sz="2000" dirty="0">
                <a:solidFill>
                  <a:srgbClr val="565655"/>
                </a:solidFill>
                <a:latin typeface="Palatino Linotype"/>
                <a:cs typeface="Palatino Linotype"/>
              </a:rPr>
              <a:t> riski  </a:t>
            </a:r>
          </a:p>
          <a:p>
            <a:pPr marL="355600" marR="74295" indent="-343535">
              <a:lnSpc>
                <a:spcPct val="100000"/>
              </a:lnSpc>
              <a:spcBef>
                <a:spcPts val="480"/>
              </a:spcBef>
              <a:buFont typeface="Arial MT"/>
              <a:buChar char="•"/>
              <a:tabLst>
                <a:tab pos="355600" algn="l"/>
                <a:tab pos="356235" algn="l"/>
              </a:tabLst>
            </a:pPr>
            <a:endParaRPr lang="tr-TR" sz="2000" dirty="0">
              <a:solidFill>
                <a:srgbClr val="565655"/>
              </a:solidFill>
              <a:latin typeface="Palatino Linotype"/>
              <a:cs typeface="Palatino Linotype"/>
            </a:endParaRPr>
          </a:p>
          <a:p>
            <a:pPr marL="355600" marR="74295" indent="-343535">
              <a:lnSpc>
                <a:spcPct val="100000"/>
              </a:lnSpc>
              <a:spcBef>
                <a:spcPts val="480"/>
              </a:spcBef>
              <a:buFont typeface="Arial MT"/>
              <a:buChar char="•"/>
              <a:tabLst>
                <a:tab pos="355600" algn="l"/>
                <a:tab pos="356235" algn="l"/>
              </a:tabLst>
            </a:pPr>
            <a:r>
              <a:rPr lang="tr-TR" sz="2000" dirty="0">
                <a:solidFill>
                  <a:srgbClr val="565655"/>
                </a:solidFill>
                <a:latin typeface="Palatino Linotype"/>
                <a:cs typeface="Palatino Linotype"/>
              </a:rPr>
              <a:t>Bu çift etki , minimum </a:t>
            </a:r>
            <a:r>
              <a:rPr lang="tr-TR" sz="2000" dirty="0" err="1">
                <a:solidFill>
                  <a:srgbClr val="565655"/>
                </a:solidFill>
                <a:latin typeface="Palatino Linotype"/>
                <a:cs typeface="Palatino Linotype"/>
              </a:rPr>
              <a:t>ablasyon</a:t>
            </a:r>
            <a:r>
              <a:rPr lang="tr-TR" sz="2000" dirty="0">
                <a:solidFill>
                  <a:srgbClr val="565655"/>
                </a:solidFill>
                <a:latin typeface="Palatino Linotype"/>
                <a:cs typeface="Palatino Linotype"/>
              </a:rPr>
              <a:t> etkisiyle mukozanın derinlerine etki eder ve </a:t>
            </a:r>
            <a:r>
              <a:rPr lang="tr-TR" sz="2000" dirty="0" err="1">
                <a:solidFill>
                  <a:srgbClr val="565655"/>
                </a:solidFill>
                <a:latin typeface="Palatino Linotype"/>
                <a:cs typeface="Palatino Linotype"/>
              </a:rPr>
              <a:t>kollojen</a:t>
            </a:r>
            <a:r>
              <a:rPr lang="tr-TR" sz="2000" dirty="0">
                <a:solidFill>
                  <a:srgbClr val="565655"/>
                </a:solidFill>
                <a:latin typeface="Palatino Linotype"/>
                <a:cs typeface="Palatino Linotype"/>
              </a:rPr>
              <a:t> oluşumunu tetikler.</a:t>
            </a:r>
            <a:endParaRPr sz="2000" dirty="0">
              <a:latin typeface="Palatino Linotype"/>
              <a:cs typeface="Palatino Linotype"/>
            </a:endParaRPr>
          </a:p>
        </p:txBody>
      </p:sp>
      <p:pic>
        <p:nvPicPr>
          <p:cNvPr id="6" name="object 6"/>
          <p:cNvPicPr/>
          <p:nvPr/>
        </p:nvPicPr>
        <p:blipFill>
          <a:blip r:embed="rId5" cstate="print"/>
          <a:stretch>
            <a:fillRect/>
          </a:stretch>
        </p:blipFill>
        <p:spPr>
          <a:xfrm>
            <a:off x="4194810" y="3895344"/>
            <a:ext cx="4565904" cy="2525267"/>
          </a:xfrm>
          <a:prstGeom prst="rect">
            <a:avLst/>
          </a:prstGeom>
        </p:spPr>
      </p:pic>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75460"/>
            <a:ext cx="9144000" cy="5082540"/>
            <a:chOff x="0" y="1775460"/>
            <a:chExt cx="9144000" cy="5082540"/>
          </a:xfrm>
        </p:grpSpPr>
        <p:pic>
          <p:nvPicPr>
            <p:cNvPr id="3" name="object 3"/>
            <p:cNvPicPr/>
            <p:nvPr/>
          </p:nvPicPr>
          <p:blipFill>
            <a:blip r:embed="rId2" cstate="print"/>
            <a:stretch>
              <a:fillRect/>
            </a:stretch>
          </p:blipFill>
          <p:spPr>
            <a:xfrm>
              <a:off x="7491983" y="6458710"/>
              <a:ext cx="1453896" cy="307848"/>
            </a:xfrm>
            <a:prstGeom prst="rect">
              <a:avLst/>
            </a:prstGeom>
          </p:spPr>
        </p:pic>
        <p:pic>
          <p:nvPicPr>
            <p:cNvPr id="4" name="object 4"/>
            <p:cNvPicPr/>
            <p:nvPr/>
          </p:nvPicPr>
          <p:blipFill>
            <a:blip r:embed="rId3" cstate="print"/>
            <a:stretch>
              <a:fillRect/>
            </a:stretch>
          </p:blipFill>
          <p:spPr>
            <a:xfrm>
              <a:off x="435863" y="1775460"/>
              <a:ext cx="8272272" cy="4654296"/>
            </a:xfrm>
            <a:prstGeom prst="rect">
              <a:avLst/>
            </a:prstGeom>
          </p:spPr>
        </p:pic>
      </p:grpSp>
      <p:pic>
        <p:nvPicPr>
          <p:cNvPr id="5" name="object 5"/>
          <p:cNvPicPr/>
          <p:nvPr/>
        </p:nvPicPr>
        <p:blipFill>
          <a:blip r:embed="rId4" cstate="print"/>
          <a:stretch>
            <a:fillRect/>
          </a:stretch>
        </p:blipFill>
        <p:spPr>
          <a:xfrm>
            <a:off x="0" y="0"/>
            <a:ext cx="1764791" cy="1434084"/>
          </a:xfrm>
          <a:prstGeom prst="rect">
            <a:avLst/>
          </a:prstGeom>
        </p:spPr>
      </p:pic>
      <p:pic>
        <p:nvPicPr>
          <p:cNvPr id="6" name="object 6"/>
          <p:cNvPicPr/>
          <p:nvPr/>
        </p:nvPicPr>
        <p:blipFill>
          <a:blip r:embed="rId5" cstate="print"/>
          <a:stretch>
            <a:fillRect/>
          </a:stretch>
        </p:blipFill>
        <p:spPr>
          <a:xfrm>
            <a:off x="3134867" y="230124"/>
            <a:ext cx="2449068" cy="780288"/>
          </a:xfrm>
          <a:prstGeom prst="rect">
            <a:avLst/>
          </a:prstGeom>
        </p:spPr>
      </p:pic>
      <p:sp>
        <p:nvSpPr>
          <p:cNvPr id="7" name="object 7"/>
          <p:cNvSpPr txBox="1">
            <a:spLocks noGrp="1"/>
          </p:cNvSpPr>
          <p:nvPr>
            <p:ph type="title"/>
          </p:nvPr>
        </p:nvSpPr>
        <p:spPr>
          <a:xfrm>
            <a:off x="366471" y="1237868"/>
            <a:ext cx="5098415" cy="443070"/>
          </a:xfrm>
          <a:prstGeom prst="rect">
            <a:avLst/>
          </a:prstGeom>
        </p:spPr>
        <p:txBody>
          <a:bodyPr vert="horz" wrap="square" lIns="0" tIns="12065" rIns="0" bIns="0" rtlCol="0">
            <a:spAutoFit/>
          </a:bodyPr>
          <a:lstStyle/>
          <a:p>
            <a:pPr marL="12700">
              <a:lnSpc>
                <a:spcPct val="100000"/>
              </a:lnSpc>
              <a:spcBef>
                <a:spcPts val="95"/>
              </a:spcBef>
              <a:tabLst>
                <a:tab pos="3449320" algn="l"/>
              </a:tabLst>
            </a:pPr>
            <a:r>
              <a:rPr lang="tr-TR" sz="2400" dirty="0">
                <a:latin typeface="Palatino Linotype"/>
                <a:cs typeface="Palatino Linotype"/>
              </a:rPr>
              <a:t>Önemli aparat </a:t>
            </a:r>
            <a:r>
              <a:rPr sz="2400" dirty="0">
                <a:latin typeface="Palatino Linotype"/>
                <a:cs typeface="Palatino Linotype"/>
              </a:rPr>
              <a:t>:</a:t>
            </a:r>
            <a:r>
              <a:rPr sz="2800" b="1" spc="-5" dirty="0" err="1">
                <a:latin typeface="Palatino Linotype"/>
                <a:cs typeface="Palatino Linotype"/>
              </a:rPr>
              <a:t>S</a:t>
            </a:r>
            <a:r>
              <a:rPr sz="2800" b="1" spc="-15" dirty="0" err="1">
                <a:latin typeface="Palatino Linotype"/>
                <a:cs typeface="Palatino Linotype"/>
              </a:rPr>
              <a:t>p</a:t>
            </a:r>
            <a:r>
              <a:rPr sz="2800" b="1" spc="-5" dirty="0" err="1">
                <a:latin typeface="Palatino Linotype"/>
                <a:cs typeface="Palatino Linotype"/>
              </a:rPr>
              <a:t>e</a:t>
            </a:r>
            <a:r>
              <a:rPr lang="tr-TR" sz="2800" b="1" spc="-5" dirty="0">
                <a:latin typeface="Palatino Linotype"/>
                <a:cs typeface="Palatino Linotype"/>
              </a:rPr>
              <a:t>k</a:t>
            </a:r>
            <a:r>
              <a:rPr sz="2800" b="1" spc="-5" dirty="0" err="1">
                <a:latin typeface="Palatino Linotype"/>
                <a:cs typeface="Palatino Linotype"/>
              </a:rPr>
              <a:t>ulum</a:t>
            </a:r>
            <a:endParaRPr sz="2800" dirty="0">
              <a:latin typeface="Palatino Linotype"/>
              <a:cs typeface="Palatino Linotype"/>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9980" y="1718894"/>
            <a:ext cx="3862020" cy="505908"/>
          </a:xfrm>
          <a:prstGeom prst="rect">
            <a:avLst/>
          </a:prstGeom>
        </p:spPr>
        <p:txBody>
          <a:bodyPr vert="horz" wrap="square" lIns="0" tIns="13335" rIns="0" bIns="0" rtlCol="0">
            <a:spAutoFit/>
          </a:bodyPr>
          <a:lstStyle/>
          <a:p>
            <a:pPr marL="12700">
              <a:lnSpc>
                <a:spcPct val="100000"/>
              </a:lnSpc>
              <a:spcBef>
                <a:spcPts val="105"/>
              </a:spcBef>
            </a:pPr>
            <a:r>
              <a:rPr lang="tr-TR" sz="3200" b="1" dirty="0">
                <a:latin typeface="Palatino Linotype"/>
                <a:cs typeface="Palatino Linotype"/>
              </a:rPr>
              <a:t>Neden </a:t>
            </a:r>
            <a:r>
              <a:rPr lang="tr-TR" sz="3200" b="1" dirty="0" err="1">
                <a:latin typeface="Palatino Linotype"/>
                <a:cs typeface="Palatino Linotype"/>
              </a:rPr>
              <a:t>Spekulum</a:t>
            </a:r>
            <a:r>
              <a:rPr sz="3200" b="1" dirty="0">
                <a:latin typeface="Palatino Linotype"/>
                <a:cs typeface="Palatino Linotype"/>
              </a:rPr>
              <a:t>?</a:t>
            </a:r>
            <a:endParaRPr sz="3200" dirty="0">
              <a:latin typeface="Palatino Linotype"/>
              <a:cs typeface="Palatino Linotype"/>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p:nvPr/>
        </p:nvSpPr>
        <p:spPr>
          <a:xfrm>
            <a:off x="1774950" y="2768066"/>
            <a:ext cx="5387849" cy="2182649"/>
          </a:xfrm>
          <a:prstGeom prst="rect">
            <a:avLst/>
          </a:prstGeom>
        </p:spPr>
        <p:txBody>
          <a:bodyPr vert="horz" wrap="square" lIns="0" tIns="241300" rIns="0" bIns="0" rtlCol="0">
            <a:spAutoFit/>
          </a:bodyPr>
          <a:lstStyle/>
          <a:p>
            <a:pPr marL="355600" indent="-342900">
              <a:lnSpc>
                <a:spcPct val="100000"/>
              </a:lnSpc>
              <a:spcBef>
                <a:spcPts val="1900"/>
              </a:spcBef>
              <a:buFont typeface="Arial MT"/>
              <a:buChar char="•"/>
              <a:tabLst>
                <a:tab pos="354965" algn="l"/>
                <a:tab pos="355600" algn="l"/>
              </a:tabLst>
            </a:pPr>
            <a:r>
              <a:rPr lang="tr-TR" sz="3200" dirty="0">
                <a:solidFill>
                  <a:srgbClr val="565655"/>
                </a:solidFill>
                <a:latin typeface="Palatino Linotype"/>
                <a:cs typeface="Palatino Linotype"/>
              </a:rPr>
              <a:t>Gözlem</a:t>
            </a:r>
            <a:endParaRPr sz="3200" dirty="0">
              <a:latin typeface="Palatino Linotype"/>
              <a:cs typeface="Palatino Linotype"/>
            </a:endParaRPr>
          </a:p>
          <a:p>
            <a:pPr marL="355600" indent="-342900">
              <a:lnSpc>
                <a:spcPct val="100000"/>
              </a:lnSpc>
              <a:spcBef>
                <a:spcPts val="1800"/>
              </a:spcBef>
              <a:buFont typeface="Arial MT"/>
              <a:buChar char="•"/>
              <a:tabLst>
                <a:tab pos="354965" algn="l"/>
                <a:tab pos="355600" algn="l"/>
              </a:tabLst>
            </a:pPr>
            <a:r>
              <a:rPr lang="tr-TR" sz="3200" spc="-10" dirty="0">
                <a:solidFill>
                  <a:srgbClr val="565655"/>
                </a:solidFill>
                <a:latin typeface="Palatino Linotype"/>
                <a:cs typeface="Palatino Linotype"/>
              </a:rPr>
              <a:t>Kuruluk</a:t>
            </a:r>
            <a:endParaRPr sz="3200" dirty="0">
              <a:latin typeface="Palatino Linotype"/>
              <a:cs typeface="Palatino Linotype"/>
            </a:endParaRPr>
          </a:p>
          <a:p>
            <a:pPr marL="355600" marR="5080" indent="-342900">
              <a:lnSpc>
                <a:spcPct val="100000"/>
              </a:lnSpc>
              <a:spcBef>
                <a:spcPts val="1800"/>
              </a:spcBef>
              <a:buFont typeface="Arial MT"/>
              <a:buChar char="•"/>
              <a:tabLst>
                <a:tab pos="354965" algn="l"/>
                <a:tab pos="355600" algn="l"/>
              </a:tabLst>
            </a:pPr>
            <a:r>
              <a:rPr lang="tr-TR" sz="3200" dirty="0" err="1">
                <a:solidFill>
                  <a:srgbClr val="565655"/>
                </a:solidFill>
                <a:latin typeface="Palatino Linotype"/>
                <a:cs typeface="Palatino Linotype"/>
              </a:rPr>
              <a:t>Üretra</a:t>
            </a:r>
            <a:r>
              <a:rPr lang="tr-TR" sz="3200" dirty="0">
                <a:solidFill>
                  <a:srgbClr val="565655"/>
                </a:solidFill>
                <a:latin typeface="Palatino Linotype"/>
                <a:cs typeface="Palatino Linotype"/>
              </a:rPr>
              <a:t> çıkışının korunması</a:t>
            </a:r>
            <a:endParaRPr sz="3200" dirty="0">
              <a:latin typeface="Palatino Linotype"/>
              <a:cs typeface="Palatino Linotyp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37083" y="6553819"/>
            <a:ext cx="2115185" cy="154940"/>
          </a:xfrm>
          <a:prstGeom prst="rect">
            <a:avLst/>
          </a:prstGeom>
        </p:spPr>
        <p:txBody>
          <a:bodyPr vert="horz" wrap="square" lIns="0" tIns="0" rIns="0" bIns="0" rtlCol="0">
            <a:spAutoFit/>
          </a:bodyPr>
          <a:lstStyle/>
          <a:p>
            <a:pPr>
              <a:lnSpc>
                <a:spcPts val="1120"/>
              </a:lnSpc>
            </a:pPr>
            <a:r>
              <a:rPr sz="1200" i="1" dirty="0">
                <a:solidFill>
                  <a:srgbClr val="565655"/>
                </a:solidFill>
                <a:latin typeface="Palatino Linotype"/>
                <a:cs typeface="Palatino Linotype"/>
              </a:rPr>
              <a:t>ng</a:t>
            </a:r>
            <a:r>
              <a:rPr sz="1200" i="1" spc="20" dirty="0">
                <a:solidFill>
                  <a:srgbClr val="565655"/>
                </a:solidFill>
                <a:latin typeface="Palatino Linotype"/>
                <a:cs typeface="Palatino Linotype"/>
              </a:rPr>
              <a:t> </a:t>
            </a:r>
            <a:r>
              <a:rPr sz="1200" i="1" spc="-10" dirty="0">
                <a:solidFill>
                  <a:srgbClr val="565655"/>
                </a:solidFill>
                <a:latin typeface="Palatino Linotype"/>
                <a:cs typeface="Palatino Linotype"/>
              </a:rPr>
              <a:t>care </a:t>
            </a:r>
            <a:r>
              <a:rPr sz="1200" i="1" spc="-5" dirty="0">
                <a:solidFill>
                  <a:srgbClr val="565655"/>
                </a:solidFill>
                <a:latin typeface="Palatino Linotype"/>
                <a:cs typeface="Palatino Linotype"/>
              </a:rPr>
              <a:t>of</a:t>
            </a:r>
            <a:r>
              <a:rPr sz="1200" i="1" spc="15" dirty="0">
                <a:solidFill>
                  <a:srgbClr val="565655"/>
                </a:solidFill>
                <a:latin typeface="Palatino Linotype"/>
                <a:cs typeface="Palatino Linotype"/>
              </a:rPr>
              <a:t> </a:t>
            </a:r>
            <a:r>
              <a:rPr sz="1200" i="1" spc="-5" dirty="0">
                <a:solidFill>
                  <a:srgbClr val="565655"/>
                </a:solidFill>
                <a:latin typeface="Palatino Linotype"/>
                <a:cs typeface="Palatino Linotype"/>
              </a:rPr>
              <a:t>people,</a:t>
            </a:r>
            <a:r>
              <a:rPr sz="1200" i="1" spc="5" dirty="0">
                <a:solidFill>
                  <a:srgbClr val="565655"/>
                </a:solidFill>
                <a:latin typeface="Palatino Linotype"/>
                <a:cs typeface="Palatino Linotype"/>
              </a:rPr>
              <a:t> </a:t>
            </a:r>
            <a:r>
              <a:rPr sz="1200" i="1" dirty="0">
                <a:solidFill>
                  <a:srgbClr val="565655"/>
                </a:solidFill>
                <a:latin typeface="Palatino Linotype"/>
                <a:cs typeface="Palatino Linotype"/>
              </a:rPr>
              <a:t>our </a:t>
            </a:r>
            <a:r>
              <a:rPr sz="1200" i="1" spc="-5" dirty="0">
                <a:solidFill>
                  <a:srgbClr val="565655"/>
                </a:solidFill>
                <a:latin typeface="Palatino Linotype"/>
                <a:cs typeface="Palatino Linotype"/>
              </a:rPr>
              <a:t>masterpieces</a:t>
            </a:r>
            <a:endParaRPr sz="1200">
              <a:latin typeface="Palatino Linotype"/>
              <a:cs typeface="Palatino Linotype"/>
            </a:endParaRPr>
          </a:p>
        </p:txBody>
      </p:sp>
      <p:pic>
        <p:nvPicPr>
          <p:cNvPr id="3" name="object 3"/>
          <p:cNvPicPr/>
          <p:nvPr/>
        </p:nvPicPr>
        <p:blipFill>
          <a:blip r:embed="rId2" cstate="print"/>
          <a:stretch>
            <a:fillRect/>
          </a:stretch>
        </p:blipFill>
        <p:spPr>
          <a:xfrm>
            <a:off x="0" y="0"/>
            <a:ext cx="1764791" cy="1434084"/>
          </a:xfrm>
          <a:prstGeom prst="rect">
            <a:avLst/>
          </a:prstGeom>
        </p:spPr>
      </p:pic>
      <p:grpSp>
        <p:nvGrpSpPr>
          <p:cNvPr id="4" name="object 4"/>
          <p:cNvGrpSpPr/>
          <p:nvPr/>
        </p:nvGrpSpPr>
        <p:grpSpPr>
          <a:xfrm>
            <a:off x="457200" y="1786127"/>
            <a:ext cx="8488680" cy="4980940"/>
            <a:chOff x="457200" y="1786127"/>
            <a:chExt cx="8488680" cy="4980940"/>
          </a:xfrm>
        </p:grpSpPr>
        <p:pic>
          <p:nvPicPr>
            <p:cNvPr id="5" name="object 5"/>
            <p:cNvPicPr/>
            <p:nvPr/>
          </p:nvPicPr>
          <p:blipFill>
            <a:blip r:embed="rId3" cstate="print"/>
            <a:stretch>
              <a:fillRect/>
            </a:stretch>
          </p:blipFill>
          <p:spPr>
            <a:xfrm>
              <a:off x="7491983" y="6458710"/>
              <a:ext cx="1453896" cy="307848"/>
            </a:xfrm>
            <a:prstGeom prst="rect">
              <a:avLst/>
            </a:prstGeom>
          </p:spPr>
        </p:pic>
        <p:pic>
          <p:nvPicPr>
            <p:cNvPr id="6" name="object 6"/>
            <p:cNvPicPr/>
            <p:nvPr/>
          </p:nvPicPr>
          <p:blipFill>
            <a:blip r:embed="rId4" cstate="print"/>
            <a:stretch>
              <a:fillRect/>
            </a:stretch>
          </p:blipFill>
          <p:spPr>
            <a:xfrm>
              <a:off x="457200" y="1786127"/>
              <a:ext cx="3718560" cy="4957571"/>
            </a:xfrm>
            <a:prstGeom prst="rect">
              <a:avLst/>
            </a:prstGeom>
          </p:spPr>
        </p:pic>
        <p:pic>
          <p:nvPicPr>
            <p:cNvPr id="7" name="object 7"/>
            <p:cNvPicPr/>
            <p:nvPr/>
          </p:nvPicPr>
          <p:blipFill>
            <a:blip r:embed="rId5" cstate="print"/>
            <a:stretch>
              <a:fillRect/>
            </a:stretch>
          </p:blipFill>
          <p:spPr>
            <a:xfrm>
              <a:off x="4968240" y="1786127"/>
              <a:ext cx="3718559" cy="4957571"/>
            </a:xfrm>
            <a:prstGeom prst="rect">
              <a:avLst/>
            </a:prstGeom>
          </p:spPr>
        </p:pic>
      </p:grpSp>
      <p:pic>
        <p:nvPicPr>
          <p:cNvPr id="8" name="object 8"/>
          <p:cNvPicPr/>
          <p:nvPr/>
        </p:nvPicPr>
        <p:blipFill>
          <a:blip r:embed="rId6" cstate="print"/>
          <a:stretch>
            <a:fillRect/>
          </a:stretch>
        </p:blipFill>
        <p:spPr>
          <a:xfrm>
            <a:off x="3134867" y="230124"/>
            <a:ext cx="2449068" cy="780288"/>
          </a:xfrm>
          <a:prstGeom prst="rect">
            <a:avLst/>
          </a:prstGeom>
        </p:spPr>
      </p:pic>
      <p:sp>
        <p:nvSpPr>
          <p:cNvPr id="9" name="object 9"/>
          <p:cNvSpPr txBox="1">
            <a:spLocks noGrp="1"/>
          </p:cNvSpPr>
          <p:nvPr>
            <p:ph type="title"/>
          </p:nvPr>
        </p:nvSpPr>
        <p:spPr>
          <a:xfrm>
            <a:off x="366471" y="1237868"/>
            <a:ext cx="5217464" cy="443070"/>
          </a:xfrm>
          <a:prstGeom prst="rect">
            <a:avLst/>
          </a:prstGeom>
        </p:spPr>
        <p:txBody>
          <a:bodyPr vert="horz" wrap="square" lIns="0" tIns="12065" rIns="0" bIns="0" rtlCol="0">
            <a:spAutoFit/>
          </a:bodyPr>
          <a:lstStyle/>
          <a:p>
            <a:pPr marL="12700">
              <a:lnSpc>
                <a:spcPct val="100000"/>
              </a:lnSpc>
              <a:spcBef>
                <a:spcPts val="95"/>
              </a:spcBef>
            </a:pPr>
            <a:r>
              <a:rPr lang="tr-TR" sz="2800" b="1" spc="-5" dirty="0" err="1">
                <a:latin typeface="Palatino Linotype"/>
                <a:cs typeface="Palatino Linotype"/>
              </a:rPr>
              <a:t>Üretral</a:t>
            </a:r>
            <a:r>
              <a:rPr lang="tr-TR" sz="2800" b="1" spc="-5" dirty="0">
                <a:latin typeface="Palatino Linotype"/>
                <a:cs typeface="Palatino Linotype"/>
              </a:rPr>
              <a:t> çıkışın korunması</a:t>
            </a:r>
            <a:endParaRPr sz="2800" dirty="0">
              <a:latin typeface="Palatino Linotype"/>
              <a:cs typeface="Palatino Linotype"/>
            </a:endParaRPr>
          </a:p>
        </p:txBody>
      </p:sp>
      <p:sp>
        <p:nvSpPr>
          <p:cNvPr id="10" name="object 10"/>
          <p:cNvSpPr txBox="1"/>
          <p:nvPr/>
        </p:nvSpPr>
        <p:spPr>
          <a:xfrm>
            <a:off x="170179" y="6541119"/>
            <a:ext cx="280035" cy="180340"/>
          </a:xfrm>
          <a:prstGeom prst="rect">
            <a:avLst/>
          </a:prstGeom>
        </p:spPr>
        <p:txBody>
          <a:bodyPr vert="horz" wrap="square" lIns="0" tIns="0" rIns="0" bIns="0" rtlCol="0">
            <a:spAutoFit/>
          </a:bodyPr>
          <a:lstStyle/>
          <a:p>
            <a:pPr marL="12700">
              <a:lnSpc>
                <a:spcPts val="1220"/>
              </a:lnSpc>
            </a:pPr>
            <a:r>
              <a:rPr sz="1200" i="1" spc="-125" dirty="0">
                <a:solidFill>
                  <a:srgbClr val="565655"/>
                </a:solidFill>
                <a:latin typeface="Palatino Linotype"/>
                <a:cs typeface="Palatino Linotype"/>
              </a:rPr>
              <a:t>T</a:t>
            </a:r>
            <a:r>
              <a:rPr sz="1200" i="1" spc="-5" dirty="0">
                <a:solidFill>
                  <a:srgbClr val="565655"/>
                </a:solidFill>
                <a:latin typeface="Palatino Linotype"/>
                <a:cs typeface="Palatino Linotype"/>
              </a:rPr>
              <a:t>ak</a:t>
            </a:r>
            <a:r>
              <a:rPr sz="1200" i="1" dirty="0">
                <a:solidFill>
                  <a:srgbClr val="565655"/>
                </a:solidFill>
                <a:latin typeface="Palatino Linotype"/>
                <a:cs typeface="Palatino Linotype"/>
              </a:rPr>
              <a:t>i</a:t>
            </a:r>
            <a:endParaRPr sz="1200">
              <a:latin typeface="Palatino Linotype"/>
              <a:cs typeface="Palatino Linotyp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0179" y="6500266"/>
            <a:ext cx="238125" cy="208279"/>
          </a:xfrm>
          <a:prstGeom prst="rect">
            <a:avLst/>
          </a:prstGeom>
        </p:spPr>
        <p:txBody>
          <a:bodyPr vert="horz" wrap="square" lIns="0" tIns="12700" rIns="0" bIns="0" rtlCol="0">
            <a:spAutoFit/>
          </a:bodyPr>
          <a:lstStyle/>
          <a:p>
            <a:pPr marL="12700">
              <a:lnSpc>
                <a:spcPct val="100000"/>
              </a:lnSpc>
              <a:spcBef>
                <a:spcPts val="100"/>
              </a:spcBef>
            </a:pPr>
            <a:r>
              <a:rPr sz="1200" i="1" spc="-125" dirty="0">
                <a:solidFill>
                  <a:srgbClr val="565655"/>
                </a:solidFill>
                <a:latin typeface="Palatino Linotype"/>
                <a:cs typeface="Palatino Linotype"/>
              </a:rPr>
              <a:t>T</a:t>
            </a:r>
            <a:r>
              <a:rPr sz="1200" i="1" spc="-5" dirty="0">
                <a:solidFill>
                  <a:srgbClr val="565655"/>
                </a:solidFill>
                <a:latin typeface="Palatino Linotype"/>
                <a:cs typeface="Palatino Linotype"/>
              </a:rPr>
              <a:t>a</a:t>
            </a:r>
            <a:r>
              <a:rPr sz="1200" i="1" dirty="0">
                <a:solidFill>
                  <a:srgbClr val="565655"/>
                </a:solidFill>
                <a:latin typeface="Palatino Linotype"/>
                <a:cs typeface="Palatino Linotype"/>
              </a:rPr>
              <a:t>k</a:t>
            </a:r>
            <a:endParaRPr sz="1200">
              <a:latin typeface="Palatino Linotype"/>
              <a:cs typeface="Palatino Linotype"/>
            </a:endParaRPr>
          </a:p>
        </p:txBody>
      </p:sp>
      <p:sp>
        <p:nvSpPr>
          <p:cNvPr id="3" name="object 3"/>
          <p:cNvSpPr txBox="1"/>
          <p:nvPr/>
        </p:nvSpPr>
        <p:spPr>
          <a:xfrm>
            <a:off x="394715" y="6553819"/>
            <a:ext cx="2157095" cy="154940"/>
          </a:xfrm>
          <a:prstGeom prst="rect">
            <a:avLst/>
          </a:prstGeom>
        </p:spPr>
        <p:txBody>
          <a:bodyPr vert="horz" wrap="square" lIns="0" tIns="0" rIns="0" bIns="0" rtlCol="0">
            <a:spAutoFit/>
          </a:bodyPr>
          <a:lstStyle/>
          <a:p>
            <a:pPr>
              <a:lnSpc>
                <a:spcPts val="1120"/>
              </a:lnSpc>
            </a:pPr>
            <a:r>
              <a:rPr sz="1200" i="1" dirty="0">
                <a:solidFill>
                  <a:srgbClr val="565655"/>
                </a:solidFill>
                <a:latin typeface="Palatino Linotype"/>
                <a:cs typeface="Palatino Linotype"/>
              </a:rPr>
              <a:t>ing</a:t>
            </a:r>
            <a:r>
              <a:rPr sz="1200" i="1" spc="20" dirty="0">
                <a:solidFill>
                  <a:srgbClr val="565655"/>
                </a:solidFill>
                <a:latin typeface="Palatino Linotype"/>
                <a:cs typeface="Palatino Linotype"/>
              </a:rPr>
              <a:t> </a:t>
            </a:r>
            <a:r>
              <a:rPr sz="1200" i="1" spc="-10" dirty="0">
                <a:solidFill>
                  <a:srgbClr val="565655"/>
                </a:solidFill>
                <a:latin typeface="Palatino Linotype"/>
                <a:cs typeface="Palatino Linotype"/>
              </a:rPr>
              <a:t>care </a:t>
            </a:r>
            <a:r>
              <a:rPr sz="1200" i="1" spc="-5" dirty="0">
                <a:solidFill>
                  <a:srgbClr val="565655"/>
                </a:solidFill>
                <a:latin typeface="Palatino Linotype"/>
                <a:cs typeface="Palatino Linotype"/>
              </a:rPr>
              <a:t>of</a:t>
            </a:r>
            <a:r>
              <a:rPr sz="1200" i="1" spc="15" dirty="0">
                <a:solidFill>
                  <a:srgbClr val="565655"/>
                </a:solidFill>
                <a:latin typeface="Palatino Linotype"/>
                <a:cs typeface="Palatino Linotype"/>
              </a:rPr>
              <a:t> </a:t>
            </a:r>
            <a:r>
              <a:rPr sz="1200" i="1" spc="-5" dirty="0">
                <a:solidFill>
                  <a:srgbClr val="565655"/>
                </a:solidFill>
                <a:latin typeface="Palatino Linotype"/>
                <a:cs typeface="Palatino Linotype"/>
              </a:rPr>
              <a:t>people,</a:t>
            </a:r>
            <a:r>
              <a:rPr sz="1200" i="1" spc="5" dirty="0">
                <a:solidFill>
                  <a:srgbClr val="565655"/>
                </a:solidFill>
                <a:latin typeface="Palatino Linotype"/>
                <a:cs typeface="Palatino Linotype"/>
              </a:rPr>
              <a:t> </a:t>
            </a:r>
            <a:r>
              <a:rPr sz="1200" i="1" dirty="0">
                <a:solidFill>
                  <a:srgbClr val="565655"/>
                </a:solidFill>
                <a:latin typeface="Palatino Linotype"/>
                <a:cs typeface="Palatino Linotype"/>
              </a:rPr>
              <a:t>our</a:t>
            </a:r>
            <a:r>
              <a:rPr sz="1200" i="1" spc="5" dirty="0">
                <a:solidFill>
                  <a:srgbClr val="565655"/>
                </a:solidFill>
                <a:latin typeface="Palatino Linotype"/>
                <a:cs typeface="Palatino Linotype"/>
              </a:rPr>
              <a:t> </a:t>
            </a:r>
            <a:r>
              <a:rPr sz="1200" i="1" spc="-5" dirty="0">
                <a:solidFill>
                  <a:srgbClr val="565655"/>
                </a:solidFill>
                <a:latin typeface="Palatino Linotype"/>
                <a:cs typeface="Palatino Linotype"/>
              </a:rPr>
              <a:t>masterpieces</a:t>
            </a:r>
            <a:endParaRPr sz="1200">
              <a:latin typeface="Palatino Linotype"/>
              <a:cs typeface="Palatino Linotype"/>
            </a:endParaRPr>
          </a:p>
        </p:txBody>
      </p:sp>
      <p:pic>
        <p:nvPicPr>
          <p:cNvPr id="4" name="object 4"/>
          <p:cNvPicPr/>
          <p:nvPr/>
        </p:nvPicPr>
        <p:blipFill>
          <a:blip r:embed="rId2" cstate="print"/>
          <a:stretch>
            <a:fillRect/>
          </a:stretch>
        </p:blipFill>
        <p:spPr>
          <a:xfrm>
            <a:off x="0" y="0"/>
            <a:ext cx="1764791" cy="1434084"/>
          </a:xfrm>
          <a:prstGeom prst="rect">
            <a:avLst/>
          </a:prstGeom>
        </p:spPr>
      </p:pic>
      <p:grpSp>
        <p:nvGrpSpPr>
          <p:cNvPr id="5" name="object 5"/>
          <p:cNvGrpSpPr/>
          <p:nvPr/>
        </p:nvGrpSpPr>
        <p:grpSpPr>
          <a:xfrm>
            <a:off x="396240" y="1754123"/>
            <a:ext cx="8549640" cy="5012690"/>
            <a:chOff x="396240" y="1754123"/>
            <a:chExt cx="8549640" cy="5012690"/>
          </a:xfrm>
        </p:grpSpPr>
        <p:pic>
          <p:nvPicPr>
            <p:cNvPr id="6" name="object 6"/>
            <p:cNvPicPr/>
            <p:nvPr/>
          </p:nvPicPr>
          <p:blipFill>
            <a:blip r:embed="rId3" cstate="print"/>
            <a:stretch>
              <a:fillRect/>
            </a:stretch>
          </p:blipFill>
          <p:spPr>
            <a:xfrm>
              <a:off x="7491983" y="6458710"/>
              <a:ext cx="1453896" cy="307848"/>
            </a:xfrm>
            <a:prstGeom prst="rect">
              <a:avLst/>
            </a:prstGeom>
          </p:spPr>
        </p:pic>
        <p:pic>
          <p:nvPicPr>
            <p:cNvPr id="7" name="object 7"/>
            <p:cNvPicPr/>
            <p:nvPr/>
          </p:nvPicPr>
          <p:blipFill>
            <a:blip r:embed="rId4" cstate="print"/>
            <a:stretch>
              <a:fillRect/>
            </a:stretch>
          </p:blipFill>
          <p:spPr>
            <a:xfrm>
              <a:off x="396240" y="1754123"/>
              <a:ext cx="3718560" cy="4957571"/>
            </a:xfrm>
            <a:prstGeom prst="rect">
              <a:avLst/>
            </a:prstGeom>
          </p:spPr>
        </p:pic>
        <p:pic>
          <p:nvPicPr>
            <p:cNvPr id="8" name="object 8"/>
            <p:cNvPicPr/>
            <p:nvPr/>
          </p:nvPicPr>
          <p:blipFill>
            <a:blip r:embed="rId5" cstate="print"/>
            <a:stretch>
              <a:fillRect/>
            </a:stretch>
          </p:blipFill>
          <p:spPr>
            <a:xfrm>
              <a:off x="4443984" y="2615183"/>
              <a:ext cx="4457700" cy="3342132"/>
            </a:xfrm>
            <a:prstGeom prst="rect">
              <a:avLst/>
            </a:prstGeom>
          </p:spPr>
        </p:pic>
      </p:grpSp>
      <p:pic>
        <p:nvPicPr>
          <p:cNvPr id="9" name="object 9"/>
          <p:cNvPicPr/>
          <p:nvPr/>
        </p:nvPicPr>
        <p:blipFill>
          <a:blip r:embed="rId6" cstate="print"/>
          <a:stretch>
            <a:fillRect/>
          </a:stretch>
        </p:blipFill>
        <p:spPr>
          <a:xfrm>
            <a:off x="3134867" y="230124"/>
            <a:ext cx="2449068" cy="780288"/>
          </a:xfrm>
          <a:prstGeom prst="rect">
            <a:avLst/>
          </a:prstGeom>
        </p:spPr>
      </p:pic>
      <p:sp>
        <p:nvSpPr>
          <p:cNvPr id="11" name="object 11"/>
          <p:cNvSpPr txBox="1"/>
          <p:nvPr/>
        </p:nvSpPr>
        <p:spPr>
          <a:xfrm>
            <a:off x="366470" y="1237868"/>
            <a:ext cx="4457700" cy="443070"/>
          </a:xfrm>
          <a:prstGeom prst="rect">
            <a:avLst/>
          </a:prstGeom>
        </p:spPr>
        <p:txBody>
          <a:bodyPr vert="horz" wrap="square" lIns="0" tIns="12065" rIns="0" bIns="0" rtlCol="0">
            <a:spAutoFit/>
          </a:bodyPr>
          <a:lstStyle/>
          <a:p>
            <a:pPr marL="12700">
              <a:lnSpc>
                <a:spcPct val="100000"/>
              </a:lnSpc>
              <a:spcBef>
                <a:spcPts val="95"/>
              </a:spcBef>
            </a:pPr>
            <a:r>
              <a:rPr lang="tr-TR" sz="2800" b="1" spc="-10" dirty="0">
                <a:solidFill>
                  <a:srgbClr val="565655"/>
                </a:solidFill>
                <a:latin typeface="Palatino Linotype"/>
                <a:cs typeface="Palatino Linotype"/>
              </a:rPr>
              <a:t>Vajinal muayene (gözlem)</a:t>
            </a:r>
            <a:endParaRPr sz="2800" dirty="0">
              <a:latin typeface="Palatino Linotype"/>
              <a:cs typeface="Palatino Linotyp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9668" y="2717188"/>
            <a:ext cx="7251700" cy="2370521"/>
          </a:xfrm>
          <a:prstGeom prst="rect">
            <a:avLst/>
          </a:prstGeom>
        </p:spPr>
        <p:txBody>
          <a:bodyPr vert="horz" wrap="square" lIns="0" tIns="112395" rIns="0" bIns="0" rtlCol="0">
            <a:spAutoFit/>
          </a:bodyPr>
          <a:lstStyle/>
          <a:p>
            <a:pPr marL="355600" indent="-342900">
              <a:lnSpc>
                <a:spcPct val="100000"/>
              </a:lnSpc>
              <a:spcBef>
                <a:spcPts val="885"/>
              </a:spcBef>
              <a:buFont typeface="Arial MT"/>
              <a:buChar char="•"/>
              <a:tabLst>
                <a:tab pos="354965" algn="l"/>
                <a:tab pos="355600" algn="l"/>
              </a:tabLst>
            </a:pPr>
            <a:r>
              <a:rPr sz="2400" spc="-15" dirty="0">
                <a:solidFill>
                  <a:srgbClr val="565655"/>
                </a:solidFill>
                <a:latin typeface="Palatino Linotype"/>
                <a:cs typeface="Palatino Linotype"/>
              </a:rPr>
              <a:t>Pap-test</a:t>
            </a:r>
            <a:r>
              <a:rPr sz="2400" spc="-20" dirty="0">
                <a:solidFill>
                  <a:srgbClr val="565655"/>
                </a:solidFill>
                <a:latin typeface="Palatino Linotype"/>
                <a:cs typeface="Palatino Linotype"/>
              </a:rPr>
              <a:t> </a:t>
            </a:r>
            <a:r>
              <a:rPr sz="2400" dirty="0">
                <a:solidFill>
                  <a:srgbClr val="565655"/>
                </a:solidFill>
                <a:latin typeface="Palatino Linotype"/>
                <a:cs typeface="Palatino Linotype"/>
              </a:rPr>
              <a:t>(</a:t>
            </a:r>
            <a:r>
              <a:rPr lang="tr-TR" sz="2400" dirty="0">
                <a:solidFill>
                  <a:srgbClr val="565655"/>
                </a:solidFill>
                <a:latin typeface="Palatino Linotype"/>
                <a:cs typeface="Palatino Linotype"/>
              </a:rPr>
              <a:t>3 ay içinde yapılmış</a:t>
            </a:r>
            <a:r>
              <a:rPr sz="2400" spc="-5" dirty="0">
                <a:solidFill>
                  <a:srgbClr val="565655"/>
                </a:solidFill>
                <a:latin typeface="Palatino Linotype"/>
                <a:cs typeface="Palatino Linotype"/>
              </a:rPr>
              <a:t>)</a:t>
            </a:r>
            <a:endParaRPr sz="2400" dirty="0">
              <a:latin typeface="Palatino Linotype"/>
              <a:cs typeface="Palatino Linotype"/>
            </a:endParaRPr>
          </a:p>
          <a:p>
            <a:pPr marL="355600" indent="-342900">
              <a:lnSpc>
                <a:spcPct val="100000"/>
              </a:lnSpc>
              <a:spcBef>
                <a:spcPts val="795"/>
              </a:spcBef>
              <a:buFont typeface="Arial MT"/>
              <a:buChar char="•"/>
              <a:tabLst>
                <a:tab pos="354965" algn="l"/>
                <a:tab pos="355600" algn="l"/>
              </a:tabLst>
            </a:pPr>
            <a:r>
              <a:rPr sz="2400" spc="-30" dirty="0" err="1">
                <a:solidFill>
                  <a:srgbClr val="565655"/>
                </a:solidFill>
                <a:latin typeface="Palatino Linotype"/>
                <a:cs typeface="Palatino Linotype"/>
              </a:rPr>
              <a:t>Va</a:t>
            </a:r>
            <a:r>
              <a:rPr lang="tr-TR" sz="2400" spc="-30" dirty="0">
                <a:solidFill>
                  <a:srgbClr val="565655"/>
                </a:solidFill>
                <a:latin typeface="Palatino Linotype"/>
                <a:cs typeface="Palatino Linotype"/>
              </a:rPr>
              <a:t>j</a:t>
            </a:r>
            <a:r>
              <a:rPr sz="2400" spc="-30" dirty="0" err="1">
                <a:solidFill>
                  <a:srgbClr val="565655"/>
                </a:solidFill>
                <a:latin typeface="Palatino Linotype"/>
                <a:cs typeface="Palatino Linotype"/>
              </a:rPr>
              <a:t>inal</a:t>
            </a:r>
            <a:r>
              <a:rPr sz="2400" spc="-10" dirty="0">
                <a:solidFill>
                  <a:srgbClr val="565655"/>
                </a:solidFill>
                <a:latin typeface="Palatino Linotype"/>
                <a:cs typeface="Palatino Linotype"/>
              </a:rPr>
              <a:t> </a:t>
            </a:r>
            <a:r>
              <a:rPr sz="2400" spc="-15" dirty="0">
                <a:solidFill>
                  <a:srgbClr val="565655"/>
                </a:solidFill>
                <a:latin typeface="Palatino Linotype"/>
                <a:cs typeface="Palatino Linotype"/>
              </a:rPr>
              <a:t>swab </a:t>
            </a:r>
            <a:r>
              <a:rPr sz="2400" spc="-5" dirty="0">
                <a:solidFill>
                  <a:srgbClr val="565655"/>
                </a:solidFill>
                <a:latin typeface="Palatino Linotype"/>
                <a:cs typeface="Palatino Linotype"/>
              </a:rPr>
              <a:t>test</a:t>
            </a:r>
            <a:endParaRPr sz="2400" dirty="0">
              <a:latin typeface="Palatino Linotype"/>
              <a:cs typeface="Palatino Linotype"/>
            </a:endParaRPr>
          </a:p>
          <a:p>
            <a:pPr marL="355600" indent="-342900">
              <a:lnSpc>
                <a:spcPct val="100000"/>
              </a:lnSpc>
              <a:spcBef>
                <a:spcPts val="805"/>
              </a:spcBef>
              <a:buFont typeface="Arial MT"/>
              <a:buChar char="•"/>
              <a:tabLst>
                <a:tab pos="354965" algn="l"/>
                <a:tab pos="355600" algn="l"/>
              </a:tabLst>
            </a:pPr>
            <a:r>
              <a:rPr sz="2400" spc="-30" dirty="0" err="1">
                <a:solidFill>
                  <a:srgbClr val="565655"/>
                </a:solidFill>
                <a:latin typeface="Palatino Linotype"/>
                <a:cs typeface="Palatino Linotype"/>
              </a:rPr>
              <a:t>Va</a:t>
            </a:r>
            <a:r>
              <a:rPr lang="tr-TR" sz="2400" spc="-30" dirty="0">
                <a:solidFill>
                  <a:srgbClr val="565655"/>
                </a:solidFill>
                <a:latin typeface="Palatino Linotype"/>
                <a:cs typeface="Palatino Linotype"/>
              </a:rPr>
              <a:t>j</a:t>
            </a:r>
            <a:r>
              <a:rPr sz="2400" spc="-30" dirty="0" err="1">
                <a:solidFill>
                  <a:srgbClr val="565655"/>
                </a:solidFill>
                <a:latin typeface="Palatino Linotype"/>
                <a:cs typeface="Palatino Linotype"/>
              </a:rPr>
              <a:t>inal</a:t>
            </a:r>
            <a:r>
              <a:rPr sz="2400" spc="-10" dirty="0">
                <a:solidFill>
                  <a:srgbClr val="565655"/>
                </a:solidFill>
                <a:latin typeface="Palatino Linotype"/>
                <a:cs typeface="Palatino Linotype"/>
              </a:rPr>
              <a:t> </a:t>
            </a:r>
            <a:r>
              <a:rPr sz="2400" spc="-5" dirty="0">
                <a:solidFill>
                  <a:srgbClr val="565655"/>
                </a:solidFill>
                <a:latin typeface="Palatino Linotype"/>
                <a:cs typeface="Palatino Linotype"/>
              </a:rPr>
              <a:t>pH</a:t>
            </a:r>
            <a:r>
              <a:rPr sz="2400" spc="-15" dirty="0">
                <a:solidFill>
                  <a:srgbClr val="565655"/>
                </a:solidFill>
                <a:latin typeface="Palatino Linotype"/>
                <a:cs typeface="Palatino Linotype"/>
              </a:rPr>
              <a:t> </a:t>
            </a:r>
            <a:r>
              <a:rPr sz="2400" spc="-5" dirty="0">
                <a:solidFill>
                  <a:srgbClr val="565655"/>
                </a:solidFill>
                <a:latin typeface="Palatino Linotype"/>
                <a:cs typeface="Palatino Linotype"/>
              </a:rPr>
              <a:t>test</a:t>
            </a:r>
            <a:endParaRPr sz="2400" dirty="0">
              <a:latin typeface="Palatino Linotype"/>
              <a:cs typeface="Palatino Linotype"/>
            </a:endParaRPr>
          </a:p>
          <a:p>
            <a:pPr marL="355600" indent="-342900">
              <a:lnSpc>
                <a:spcPct val="100000"/>
              </a:lnSpc>
              <a:spcBef>
                <a:spcPts val="805"/>
              </a:spcBef>
              <a:buFont typeface="Arial MT"/>
              <a:buChar char="•"/>
              <a:tabLst>
                <a:tab pos="354965" algn="l"/>
                <a:tab pos="355600" algn="l"/>
              </a:tabLst>
            </a:pPr>
            <a:r>
              <a:rPr lang="tr-TR" sz="2400" spc="-5" dirty="0">
                <a:solidFill>
                  <a:srgbClr val="565655"/>
                </a:solidFill>
                <a:latin typeface="Palatino Linotype"/>
                <a:cs typeface="Palatino Linotype"/>
              </a:rPr>
              <a:t>Lokal vajinal krem kullanılmaması(48 saat önce )</a:t>
            </a:r>
            <a:endParaRPr sz="2400" dirty="0">
              <a:latin typeface="Palatino Linotype"/>
              <a:cs typeface="Palatino Linotype"/>
            </a:endParaRPr>
          </a:p>
          <a:p>
            <a:pPr marL="12065" marR="5080">
              <a:lnSpc>
                <a:spcPct val="100000"/>
              </a:lnSpc>
              <a:spcBef>
                <a:spcPts val="795"/>
              </a:spcBef>
              <a:tabLst>
                <a:tab pos="354965" algn="l"/>
                <a:tab pos="355600" algn="l"/>
              </a:tabLst>
            </a:pPr>
            <a:endParaRPr sz="2400" dirty="0">
              <a:latin typeface="Palatino Linotype"/>
              <a:cs typeface="Palatino Linotype"/>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a:spLocks noGrp="1"/>
          </p:cNvSpPr>
          <p:nvPr>
            <p:ph type="title"/>
          </p:nvPr>
        </p:nvSpPr>
        <p:spPr>
          <a:xfrm>
            <a:off x="444500" y="1885645"/>
            <a:ext cx="3665220" cy="452120"/>
          </a:xfrm>
          <a:prstGeom prst="rect">
            <a:avLst/>
          </a:prstGeom>
        </p:spPr>
        <p:txBody>
          <a:bodyPr vert="horz" wrap="square" lIns="0" tIns="12065" rIns="0" bIns="0" rtlCol="0">
            <a:spAutoFit/>
          </a:bodyPr>
          <a:lstStyle/>
          <a:p>
            <a:pPr marL="12700">
              <a:lnSpc>
                <a:spcPct val="100000"/>
              </a:lnSpc>
              <a:spcBef>
                <a:spcPts val="95"/>
              </a:spcBef>
            </a:pPr>
            <a:r>
              <a:rPr lang="tr-TR" sz="2800" b="1" spc="-25" dirty="0">
                <a:latin typeface="Palatino Linotype"/>
                <a:cs typeface="Palatino Linotype"/>
              </a:rPr>
              <a:t>Tedavi Hazırlığı</a:t>
            </a:r>
            <a:endParaRPr sz="2800" dirty="0">
              <a:latin typeface="Palatino Linotype"/>
              <a:cs typeface="Palatino Linotype"/>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72411"/>
            <a:ext cx="9144000" cy="5085715"/>
            <a:chOff x="0" y="1772411"/>
            <a:chExt cx="9144000" cy="5085715"/>
          </a:xfrm>
        </p:grpSpPr>
        <p:pic>
          <p:nvPicPr>
            <p:cNvPr id="3" name="object 3"/>
            <p:cNvPicPr/>
            <p:nvPr/>
          </p:nvPicPr>
          <p:blipFill>
            <a:blip r:embed="rId2" cstate="print"/>
            <a:stretch>
              <a:fillRect/>
            </a:stretch>
          </p:blipFill>
          <p:spPr>
            <a:xfrm>
              <a:off x="7491983" y="6458710"/>
              <a:ext cx="1453896" cy="307848"/>
            </a:xfrm>
            <a:prstGeom prst="rect">
              <a:avLst/>
            </a:prstGeom>
          </p:spPr>
        </p:pic>
        <p:pic>
          <p:nvPicPr>
            <p:cNvPr id="4" name="object 4"/>
            <p:cNvPicPr/>
            <p:nvPr/>
          </p:nvPicPr>
          <p:blipFill>
            <a:blip r:embed="rId3" cstate="print"/>
            <a:stretch>
              <a:fillRect/>
            </a:stretch>
          </p:blipFill>
          <p:spPr>
            <a:xfrm>
              <a:off x="352043" y="1772411"/>
              <a:ext cx="8330183" cy="4684776"/>
            </a:xfrm>
            <a:prstGeom prst="rect">
              <a:avLst/>
            </a:prstGeom>
          </p:spPr>
        </p:pic>
      </p:grpSp>
      <p:pic>
        <p:nvPicPr>
          <p:cNvPr id="5" name="object 5"/>
          <p:cNvPicPr/>
          <p:nvPr/>
        </p:nvPicPr>
        <p:blipFill>
          <a:blip r:embed="rId4" cstate="print"/>
          <a:stretch>
            <a:fillRect/>
          </a:stretch>
        </p:blipFill>
        <p:spPr>
          <a:xfrm>
            <a:off x="0" y="0"/>
            <a:ext cx="1764791" cy="1434084"/>
          </a:xfrm>
          <a:prstGeom prst="rect">
            <a:avLst/>
          </a:prstGeom>
        </p:spPr>
      </p:pic>
      <p:pic>
        <p:nvPicPr>
          <p:cNvPr id="6" name="object 6"/>
          <p:cNvPicPr/>
          <p:nvPr/>
        </p:nvPicPr>
        <p:blipFill>
          <a:blip r:embed="rId5" cstate="print"/>
          <a:stretch>
            <a:fillRect/>
          </a:stretch>
        </p:blipFill>
        <p:spPr>
          <a:xfrm>
            <a:off x="3134867" y="230124"/>
            <a:ext cx="2449068" cy="780288"/>
          </a:xfrm>
          <a:prstGeom prst="rect">
            <a:avLst/>
          </a:prstGeom>
        </p:spPr>
      </p:pic>
      <p:sp>
        <p:nvSpPr>
          <p:cNvPr id="7" name="object 7"/>
          <p:cNvSpPr txBox="1">
            <a:spLocks noGrp="1"/>
          </p:cNvSpPr>
          <p:nvPr>
            <p:ph type="title"/>
          </p:nvPr>
        </p:nvSpPr>
        <p:spPr>
          <a:xfrm>
            <a:off x="366471" y="1263523"/>
            <a:ext cx="2768396" cy="443070"/>
          </a:xfrm>
          <a:prstGeom prst="rect">
            <a:avLst/>
          </a:prstGeom>
        </p:spPr>
        <p:txBody>
          <a:bodyPr vert="horz" wrap="square" lIns="0" tIns="12065" rIns="0" bIns="0" rtlCol="0">
            <a:spAutoFit/>
          </a:bodyPr>
          <a:lstStyle/>
          <a:p>
            <a:pPr marL="12700">
              <a:lnSpc>
                <a:spcPct val="100000"/>
              </a:lnSpc>
              <a:spcBef>
                <a:spcPts val="95"/>
              </a:spcBef>
            </a:pPr>
            <a:r>
              <a:rPr lang="tr-TR" sz="2800" b="1" spc="-30" dirty="0">
                <a:latin typeface="Palatino Linotype"/>
                <a:cs typeface="Palatino Linotype"/>
              </a:rPr>
              <a:t>Vajinal Tedavi</a:t>
            </a:r>
            <a:endParaRPr sz="2800" dirty="0">
              <a:latin typeface="Palatino Linotype"/>
              <a:cs typeface="Palatino Linotype"/>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0244" y="2124986"/>
            <a:ext cx="5603647" cy="4258217"/>
          </a:xfrm>
          <a:prstGeom prst="rect">
            <a:avLst/>
          </a:prstGeom>
        </p:spPr>
        <p:txBody>
          <a:bodyPr vert="horz" wrap="square" lIns="0" tIns="112395" rIns="0" bIns="0" rtlCol="0">
            <a:spAutoFit/>
          </a:bodyPr>
          <a:lstStyle/>
          <a:p>
            <a:pPr marL="355600" indent="-342900">
              <a:lnSpc>
                <a:spcPct val="100000"/>
              </a:lnSpc>
              <a:spcBef>
                <a:spcPts val="885"/>
              </a:spcBef>
              <a:buFont typeface="Arial MT"/>
              <a:buChar char="•"/>
              <a:tabLst>
                <a:tab pos="354965" algn="l"/>
                <a:tab pos="355600" algn="l"/>
              </a:tabLst>
            </a:pPr>
            <a:r>
              <a:rPr sz="2400" spc="-15" dirty="0">
                <a:solidFill>
                  <a:srgbClr val="565655"/>
                </a:solidFill>
                <a:latin typeface="Palatino Linotype"/>
                <a:cs typeface="Palatino Linotype"/>
              </a:rPr>
              <a:t>Vitamin</a:t>
            </a:r>
            <a:r>
              <a:rPr sz="2400" spc="15" dirty="0">
                <a:solidFill>
                  <a:srgbClr val="565655"/>
                </a:solidFill>
                <a:latin typeface="Palatino Linotype"/>
                <a:cs typeface="Palatino Linotype"/>
              </a:rPr>
              <a:t> </a:t>
            </a:r>
            <a:r>
              <a:rPr sz="2400" dirty="0">
                <a:solidFill>
                  <a:srgbClr val="565655"/>
                </a:solidFill>
                <a:latin typeface="Palatino Linotype"/>
                <a:cs typeface="Palatino Linotype"/>
              </a:rPr>
              <a:t>E</a:t>
            </a:r>
            <a:r>
              <a:rPr sz="2400" spc="-20" dirty="0">
                <a:solidFill>
                  <a:srgbClr val="565655"/>
                </a:solidFill>
                <a:latin typeface="Palatino Linotype"/>
                <a:cs typeface="Palatino Linotype"/>
              </a:rPr>
              <a:t> </a:t>
            </a:r>
            <a:r>
              <a:rPr lang="tr-TR" sz="2400" spc="-10" dirty="0">
                <a:solidFill>
                  <a:srgbClr val="565655"/>
                </a:solidFill>
                <a:latin typeface="Palatino Linotype"/>
                <a:cs typeface="Palatino Linotype"/>
              </a:rPr>
              <a:t>içeren vajinal ovul</a:t>
            </a:r>
            <a:endParaRPr sz="2400" dirty="0">
              <a:latin typeface="Palatino Linotype"/>
              <a:cs typeface="Palatino Linotype"/>
            </a:endParaRPr>
          </a:p>
          <a:p>
            <a:pPr marL="355600" indent="-342900">
              <a:lnSpc>
                <a:spcPct val="100000"/>
              </a:lnSpc>
              <a:spcBef>
                <a:spcPts val="795"/>
              </a:spcBef>
              <a:buFont typeface="Arial MT"/>
              <a:buChar char="•"/>
              <a:tabLst>
                <a:tab pos="354965" algn="l"/>
                <a:tab pos="355600" algn="l"/>
              </a:tabLst>
            </a:pPr>
            <a:endParaRPr lang="tr-TR" sz="2400" spc="-5" dirty="0">
              <a:solidFill>
                <a:srgbClr val="565655"/>
              </a:solidFill>
              <a:latin typeface="Palatino Linotype"/>
              <a:cs typeface="Palatino Linotype"/>
            </a:endParaRPr>
          </a:p>
          <a:p>
            <a:pPr marL="355600" indent="-342900">
              <a:lnSpc>
                <a:spcPct val="100000"/>
              </a:lnSpc>
              <a:spcBef>
                <a:spcPts val="795"/>
              </a:spcBef>
              <a:buFont typeface="Arial MT"/>
              <a:buChar char="•"/>
              <a:tabLst>
                <a:tab pos="354965" algn="l"/>
                <a:tab pos="355600" algn="l"/>
              </a:tabLst>
            </a:pPr>
            <a:r>
              <a:rPr sz="2400" spc="-5" dirty="0" err="1">
                <a:solidFill>
                  <a:srgbClr val="565655"/>
                </a:solidFill>
                <a:latin typeface="Palatino Linotype"/>
                <a:cs typeface="Palatino Linotype"/>
              </a:rPr>
              <a:t>Centella</a:t>
            </a:r>
            <a:r>
              <a:rPr sz="2400" spc="-10" dirty="0">
                <a:solidFill>
                  <a:srgbClr val="565655"/>
                </a:solidFill>
                <a:latin typeface="Palatino Linotype"/>
                <a:cs typeface="Palatino Linotype"/>
              </a:rPr>
              <a:t> </a:t>
            </a:r>
            <a:r>
              <a:rPr sz="2400" spc="-5" dirty="0">
                <a:solidFill>
                  <a:srgbClr val="565655"/>
                </a:solidFill>
                <a:latin typeface="Palatino Linotype"/>
                <a:cs typeface="Palatino Linotype"/>
              </a:rPr>
              <a:t>asiatica </a:t>
            </a:r>
            <a:r>
              <a:rPr lang="tr-TR" sz="2400" spc="-5" dirty="0">
                <a:solidFill>
                  <a:srgbClr val="565655"/>
                </a:solidFill>
                <a:latin typeface="Palatino Linotype"/>
                <a:cs typeface="Palatino Linotype"/>
              </a:rPr>
              <a:t>j</a:t>
            </a:r>
            <a:r>
              <a:rPr sz="2400" spc="-5" dirty="0">
                <a:solidFill>
                  <a:srgbClr val="565655"/>
                </a:solidFill>
                <a:latin typeface="Palatino Linotype"/>
                <a:cs typeface="Palatino Linotype"/>
              </a:rPr>
              <a:t>el</a:t>
            </a:r>
            <a:endParaRPr sz="2400" dirty="0">
              <a:latin typeface="Palatino Linotype"/>
              <a:cs typeface="Palatino Linotype"/>
            </a:endParaRPr>
          </a:p>
          <a:p>
            <a:pPr marL="355600" indent="-342900">
              <a:lnSpc>
                <a:spcPct val="100000"/>
              </a:lnSpc>
              <a:spcBef>
                <a:spcPts val="805"/>
              </a:spcBef>
              <a:buFont typeface="Arial MT"/>
              <a:buChar char="•"/>
              <a:tabLst>
                <a:tab pos="354965" algn="l"/>
                <a:tab pos="355600" algn="l"/>
              </a:tabLst>
            </a:pPr>
            <a:endParaRPr lang="tr-TR" sz="2400" spc="-10" dirty="0">
              <a:solidFill>
                <a:srgbClr val="565655"/>
              </a:solidFill>
              <a:latin typeface="Palatino Linotype"/>
              <a:cs typeface="Palatino Linotype"/>
            </a:endParaRPr>
          </a:p>
          <a:p>
            <a:pPr marL="355600" indent="-342900">
              <a:lnSpc>
                <a:spcPct val="100000"/>
              </a:lnSpc>
              <a:spcBef>
                <a:spcPts val="805"/>
              </a:spcBef>
              <a:buFont typeface="Arial MT"/>
              <a:buChar char="•"/>
              <a:tabLst>
                <a:tab pos="354965" algn="l"/>
                <a:tab pos="355600" algn="l"/>
              </a:tabLst>
            </a:pPr>
            <a:r>
              <a:rPr sz="2400" spc="-10" dirty="0" err="1">
                <a:solidFill>
                  <a:srgbClr val="565655"/>
                </a:solidFill>
                <a:latin typeface="Palatino Linotype"/>
                <a:cs typeface="Palatino Linotype"/>
              </a:rPr>
              <a:t>Hyaluroni</a:t>
            </a:r>
            <a:r>
              <a:rPr lang="tr-TR" sz="2400" spc="-10" dirty="0">
                <a:solidFill>
                  <a:srgbClr val="565655"/>
                </a:solidFill>
                <a:latin typeface="Palatino Linotype"/>
                <a:cs typeface="Palatino Linotype"/>
              </a:rPr>
              <a:t>k</a:t>
            </a:r>
            <a:r>
              <a:rPr sz="2400" spc="-25" dirty="0">
                <a:solidFill>
                  <a:srgbClr val="565655"/>
                </a:solidFill>
                <a:latin typeface="Palatino Linotype"/>
                <a:cs typeface="Palatino Linotype"/>
              </a:rPr>
              <a:t> </a:t>
            </a:r>
            <a:r>
              <a:rPr sz="2400" dirty="0">
                <a:solidFill>
                  <a:srgbClr val="565655"/>
                </a:solidFill>
                <a:latin typeface="Palatino Linotype"/>
                <a:cs typeface="Palatino Linotype"/>
              </a:rPr>
              <a:t>a</a:t>
            </a:r>
            <a:r>
              <a:rPr lang="tr-TR" sz="2400" dirty="0">
                <a:solidFill>
                  <a:srgbClr val="565655"/>
                </a:solidFill>
                <a:latin typeface="Palatino Linotype"/>
                <a:cs typeface="Palatino Linotype"/>
              </a:rPr>
              <a:t>s</a:t>
            </a:r>
            <a:r>
              <a:rPr sz="2400" dirty="0">
                <a:solidFill>
                  <a:srgbClr val="565655"/>
                </a:solidFill>
                <a:latin typeface="Palatino Linotype"/>
                <a:cs typeface="Palatino Linotype"/>
              </a:rPr>
              <a:t>id</a:t>
            </a:r>
            <a:r>
              <a:rPr sz="2400" spc="-40" dirty="0">
                <a:solidFill>
                  <a:srgbClr val="565655"/>
                </a:solidFill>
                <a:latin typeface="Palatino Linotype"/>
                <a:cs typeface="Palatino Linotype"/>
              </a:rPr>
              <a:t> </a:t>
            </a:r>
            <a:r>
              <a:rPr lang="tr-TR" sz="2400" spc="-5" dirty="0">
                <a:solidFill>
                  <a:srgbClr val="565655"/>
                </a:solidFill>
                <a:latin typeface="Palatino Linotype"/>
                <a:cs typeface="Palatino Linotype"/>
              </a:rPr>
              <a:t>j</a:t>
            </a:r>
            <a:r>
              <a:rPr sz="2400" spc="-5" dirty="0">
                <a:solidFill>
                  <a:srgbClr val="565655"/>
                </a:solidFill>
                <a:latin typeface="Palatino Linotype"/>
                <a:cs typeface="Palatino Linotype"/>
              </a:rPr>
              <a:t>el</a:t>
            </a:r>
            <a:endParaRPr sz="2400" dirty="0">
              <a:latin typeface="Palatino Linotype"/>
              <a:cs typeface="Palatino Linotype"/>
            </a:endParaRPr>
          </a:p>
          <a:p>
            <a:pPr marL="355600" indent="-342900">
              <a:lnSpc>
                <a:spcPct val="100000"/>
              </a:lnSpc>
              <a:spcBef>
                <a:spcPts val="805"/>
              </a:spcBef>
              <a:buFont typeface="Arial MT"/>
              <a:buChar char="•"/>
              <a:tabLst>
                <a:tab pos="354965" algn="l"/>
                <a:tab pos="355600" algn="l"/>
              </a:tabLst>
            </a:pPr>
            <a:endParaRPr lang="tr-TR" sz="2400" spc="-5" dirty="0">
              <a:solidFill>
                <a:srgbClr val="565655"/>
              </a:solidFill>
              <a:latin typeface="Palatino Linotype"/>
              <a:cs typeface="Palatino Linotype"/>
            </a:endParaRPr>
          </a:p>
          <a:p>
            <a:pPr marL="355600" indent="-342900">
              <a:lnSpc>
                <a:spcPct val="100000"/>
              </a:lnSpc>
              <a:spcBef>
                <a:spcPts val="805"/>
              </a:spcBef>
              <a:buFont typeface="Arial MT"/>
              <a:buChar char="•"/>
              <a:tabLst>
                <a:tab pos="354965" algn="l"/>
                <a:tab pos="355600" algn="l"/>
              </a:tabLst>
            </a:pPr>
            <a:r>
              <a:rPr lang="tr-TR" sz="2400" spc="-5" dirty="0">
                <a:solidFill>
                  <a:srgbClr val="565655"/>
                </a:solidFill>
                <a:latin typeface="Palatino Linotype"/>
                <a:cs typeface="Palatino Linotype"/>
              </a:rPr>
              <a:t>3 gün cinsel perhiz</a:t>
            </a:r>
          </a:p>
          <a:p>
            <a:pPr marL="355600" indent="-342900">
              <a:lnSpc>
                <a:spcPct val="100000"/>
              </a:lnSpc>
              <a:spcBef>
                <a:spcPts val="805"/>
              </a:spcBef>
              <a:buFont typeface="Arial MT"/>
              <a:buChar char="•"/>
              <a:tabLst>
                <a:tab pos="354965" algn="l"/>
                <a:tab pos="355600" algn="l"/>
              </a:tabLst>
            </a:pPr>
            <a:endParaRPr lang="tr-TR" sz="2400" spc="-5" dirty="0">
              <a:solidFill>
                <a:srgbClr val="565655"/>
              </a:solidFill>
              <a:latin typeface="Palatino Linotype"/>
              <a:cs typeface="Palatino Linotype"/>
            </a:endParaRPr>
          </a:p>
          <a:p>
            <a:pPr marL="355600" indent="-342900">
              <a:lnSpc>
                <a:spcPct val="100000"/>
              </a:lnSpc>
              <a:spcBef>
                <a:spcPts val="805"/>
              </a:spcBef>
              <a:buFont typeface="Arial MT"/>
              <a:buChar char="•"/>
              <a:tabLst>
                <a:tab pos="354965" algn="l"/>
                <a:tab pos="355600" algn="l"/>
              </a:tabLst>
            </a:pPr>
            <a:r>
              <a:rPr lang="tr-TR" sz="2400" spc="-5" dirty="0">
                <a:solidFill>
                  <a:srgbClr val="565655"/>
                </a:solidFill>
                <a:latin typeface="Palatino Linotype"/>
                <a:cs typeface="Palatino Linotype"/>
              </a:rPr>
              <a:t>2 gün deniz-havuz yasağı(sadece duş)</a:t>
            </a:r>
            <a:endParaRPr sz="2400" dirty="0">
              <a:latin typeface="Palatino Linotype"/>
              <a:cs typeface="Palatino Linotype"/>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3" name="object 3"/>
          <p:cNvSpPr txBox="1">
            <a:spLocks noGrp="1"/>
          </p:cNvSpPr>
          <p:nvPr>
            <p:ph type="title"/>
          </p:nvPr>
        </p:nvSpPr>
        <p:spPr>
          <a:xfrm>
            <a:off x="780244" y="1524000"/>
            <a:ext cx="3093924" cy="443070"/>
          </a:xfrm>
          <a:prstGeom prst="rect">
            <a:avLst/>
          </a:prstGeom>
        </p:spPr>
        <p:txBody>
          <a:bodyPr vert="horz" wrap="square" lIns="0" tIns="12065" rIns="0" bIns="0" rtlCol="0">
            <a:spAutoFit/>
          </a:bodyPr>
          <a:lstStyle/>
          <a:p>
            <a:pPr marL="12700">
              <a:lnSpc>
                <a:spcPct val="100000"/>
              </a:lnSpc>
              <a:spcBef>
                <a:spcPts val="95"/>
              </a:spcBef>
            </a:pPr>
            <a:r>
              <a:rPr lang="tr-TR" sz="2800" b="1" spc="-5" dirty="0">
                <a:latin typeface="Palatino Linotype"/>
                <a:cs typeface="Palatino Linotype"/>
              </a:rPr>
              <a:t>Tedavi Sonrası</a:t>
            </a:r>
            <a:endParaRPr sz="2800" dirty="0">
              <a:latin typeface="Palatino Linotype"/>
              <a:cs typeface="Palatino Linotyp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72412"/>
            <a:ext cx="9144000" cy="5085715"/>
            <a:chOff x="0" y="1772412"/>
            <a:chExt cx="9144000" cy="5085715"/>
          </a:xfrm>
        </p:grpSpPr>
        <p:pic>
          <p:nvPicPr>
            <p:cNvPr id="3" name="object 3"/>
            <p:cNvPicPr/>
            <p:nvPr/>
          </p:nvPicPr>
          <p:blipFill>
            <a:blip r:embed="rId2" cstate="print"/>
            <a:stretch>
              <a:fillRect/>
            </a:stretch>
          </p:blipFill>
          <p:spPr>
            <a:xfrm>
              <a:off x="7491983" y="6458710"/>
              <a:ext cx="1453896" cy="307848"/>
            </a:xfrm>
            <a:prstGeom prst="rect">
              <a:avLst/>
            </a:prstGeom>
          </p:spPr>
        </p:pic>
        <p:pic>
          <p:nvPicPr>
            <p:cNvPr id="4" name="object 4"/>
            <p:cNvPicPr/>
            <p:nvPr/>
          </p:nvPicPr>
          <p:blipFill>
            <a:blip r:embed="rId3" cstate="print"/>
            <a:stretch>
              <a:fillRect/>
            </a:stretch>
          </p:blipFill>
          <p:spPr>
            <a:xfrm>
              <a:off x="423672" y="1772412"/>
              <a:ext cx="8186928" cy="4604004"/>
            </a:xfrm>
            <a:prstGeom prst="rect">
              <a:avLst/>
            </a:prstGeom>
          </p:spPr>
        </p:pic>
      </p:grpSp>
      <p:pic>
        <p:nvPicPr>
          <p:cNvPr id="5" name="object 5"/>
          <p:cNvPicPr/>
          <p:nvPr/>
        </p:nvPicPr>
        <p:blipFill>
          <a:blip r:embed="rId4" cstate="print"/>
          <a:stretch>
            <a:fillRect/>
          </a:stretch>
        </p:blipFill>
        <p:spPr>
          <a:xfrm>
            <a:off x="0" y="0"/>
            <a:ext cx="1764791" cy="1434084"/>
          </a:xfrm>
          <a:prstGeom prst="rect">
            <a:avLst/>
          </a:prstGeom>
        </p:spPr>
      </p:pic>
      <p:pic>
        <p:nvPicPr>
          <p:cNvPr id="6" name="object 6"/>
          <p:cNvPicPr/>
          <p:nvPr/>
        </p:nvPicPr>
        <p:blipFill>
          <a:blip r:embed="rId5" cstate="print"/>
          <a:stretch>
            <a:fillRect/>
          </a:stretch>
        </p:blipFill>
        <p:spPr>
          <a:xfrm>
            <a:off x="3134867" y="230124"/>
            <a:ext cx="2449068" cy="780288"/>
          </a:xfrm>
          <a:prstGeom prst="rect">
            <a:avLst/>
          </a:prstGeom>
        </p:spPr>
      </p:pic>
      <p:sp>
        <p:nvSpPr>
          <p:cNvPr id="7" name="object 7"/>
          <p:cNvSpPr txBox="1">
            <a:spLocks noGrp="1"/>
          </p:cNvSpPr>
          <p:nvPr>
            <p:ph type="title"/>
          </p:nvPr>
        </p:nvSpPr>
        <p:spPr>
          <a:xfrm>
            <a:off x="366471" y="1276045"/>
            <a:ext cx="2775585" cy="452120"/>
          </a:xfrm>
          <a:prstGeom prst="rect">
            <a:avLst/>
          </a:prstGeom>
        </p:spPr>
        <p:txBody>
          <a:bodyPr vert="horz" wrap="square" lIns="0" tIns="12065" rIns="0" bIns="0" rtlCol="0">
            <a:spAutoFit/>
          </a:bodyPr>
          <a:lstStyle/>
          <a:p>
            <a:pPr marL="12700">
              <a:lnSpc>
                <a:spcPct val="100000"/>
              </a:lnSpc>
              <a:spcBef>
                <a:spcPts val="95"/>
              </a:spcBef>
            </a:pPr>
            <a:r>
              <a:rPr sz="2800" b="1" spc="-40" dirty="0">
                <a:latin typeface="Palatino Linotype"/>
                <a:cs typeface="Palatino Linotype"/>
              </a:rPr>
              <a:t>Vulvar</a:t>
            </a:r>
            <a:r>
              <a:rPr sz="2800" b="1" spc="-35" dirty="0">
                <a:latin typeface="Palatino Linotype"/>
                <a:cs typeface="Palatino Linotype"/>
              </a:rPr>
              <a:t> </a:t>
            </a:r>
            <a:r>
              <a:rPr lang="tr-TR" sz="2800" b="1" spc="-5" dirty="0">
                <a:latin typeface="Palatino Linotype"/>
                <a:cs typeface="Palatino Linotype"/>
              </a:rPr>
              <a:t>tedavi</a:t>
            </a:r>
            <a:endParaRPr sz="2800" dirty="0">
              <a:latin typeface="Palatino Linotype"/>
              <a:cs typeface="Palatino Linotype"/>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3" name="object 3"/>
          <p:cNvSpPr txBox="1">
            <a:spLocks noGrp="1"/>
          </p:cNvSpPr>
          <p:nvPr>
            <p:ph type="title"/>
          </p:nvPr>
        </p:nvSpPr>
        <p:spPr>
          <a:xfrm>
            <a:off x="435355" y="469468"/>
            <a:ext cx="6282055" cy="751488"/>
          </a:xfrm>
          <a:prstGeom prst="rect">
            <a:avLst/>
          </a:prstGeom>
        </p:spPr>
        <p:txBody>
          <a:bodyPr vert="horz" wrap="square" lIns="0" tIns="12700" rIns="0" bIns="0" rtlCol="0">
            <a:spAutoFit/>
          </a:bodyPr>
          <a:lstStyle/>
          <a:p>
            <a:pPr marL="12700">
              <a:lnSpc>
                <a:spcPct val="100000"/>
              </a:lnSpc>
              <a:spcBef>
                <a:spcPts val="100"/>
              </a:spcBef>
            </a:pPr>
            <a:r>
              <a:rPr lang="tr-TR" sz="4800" spc="-5" dirty="0">
                <a:latin typeface="Palatino Linotype"/>
                <a:cs typeface="Palatino Linotype"/>
              </a:rPr>
              <a:t>Materyal-</a:t>
            </a:r>
            <a:r>
              <a:rPr lang="tr-TR" sz="4800" spc="-5" dirty="0" err="1">
                <a:latin typeface="Palatino Linotype"/>
                <a:cs typeface="Palatino Linotype"/>
              </a:rPr>
              <a:t>Metod</a:t>
            </a:r>
            <a:endParaRPr sz="4800" dirty="0">
              <a:latin typeface="Palatino Linotype"/>
              <a:cs typeface="Palatino Linotype"/>
            </a:endParaRPr>
          </a:p>
        </p:txBody>
      </p:sp>
      <p:sp>
        <p:nvSpPr>
          <p:cNvPr id="4" name="object 4"/>
          <p:cNvSpPr txBox="1"/>
          <p:nvPr/>
        </p:nvSpPr>
        <p:spPr>
          <a:xfrm>
            <a:off x="326136" y="1596469"/>
            <a:ext cx="8371205" cy="3514232"/>
          </a:xfrm>
          <a:prstGeom prst="rect">
            <a:avLst/>
          </a:prstGeom>
        </p:spPr>
        <p:txBody>
          <a:bodyPr vert="horz" wrap="square" lIns="0" tIns="164465" rIns="0" bIns="0" rtlCol="0">
            <a:spAutoFit/>
          </a:bodyPr>
          <a:lstStyle/>
          <a:p>
            <a:pPr marL="533400" indent="-457200">
              <a:lnSpc>
                <a:spcPct val="150000"/>
              </a:lnSpc>
              <a:spcBef>
                <a:spcPts val="1295"/>
              </a:spcBef>
              <a:buClr>
                <a:srgbClr val="006FC0"/>
              </a:buClr>
              <a:buAutoNum type="arabicPeriod"/>
              <a:tabLst>
                <a:tab pos="533400" algn="l"/>
              </a:tabLst>
            </a:pPr>
            <a:r>
              <a:rPr lang="tr-TR" sz="2000" spc="-5" dirty="0" err="1">
                <a:solidFill>
                  <a:srgbClr val="565655"/>
                </a:solidFill>
                <a:latin typeface="Arial Rounded MT Bold" panose="020F0704030504030204" pitchFamily="34" charset="0"/>
                <a:cs typeface="Palatino Linotype"/>
              </a:rPr>
              <a:t>Fraksiyonel</a:t>
            </a:r>
            <a:r>
              <a:rPr lang="tr-TR" sz="2000" spc="-5" dirty="0">
                <a:solidFill>
                  <a:srgbClr val="565655"/>
                </a:solidFill>
                <a:latin typeface="Arial Rounded MT Bold" panose="020F0704030504030204" pitchFamily="34" charset="0"/>
                <a:cs typeface="Palatino Linotype"/>
              </a:rPr>
              <a:t> </a:t>
            </a:r>
            <a:r>
              <a:rPr lang="tr-TR" sz="2000" spc="-5" dirty="0" err="1">
                <a:solidFill>
                  <a:srgbClr val="565655"/>
                </a:solidFill>
                <a:latin typeface="Arial Rounded MT Bold" panose="020F0704030504030204" pitchFamily="34" charset="0"/>
                <a:cs typeface="Palatino Linotype"/>
              </a:rPr>
              <a:t>mikroablatif</a:t>
            </a:r>
            <a:r>
              <a:rPr lang="tr-TR" sz="2000" spc="-5"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CO</a:t>
            </a:r>
            <a:r>
              <a:rPr sz="1900" dirty="0">
                <a:solidFill>
                  <a:srgbClr val="565655"/>
                </a:solidFill>
                <a:latin typeface="Arial Rounded MT Bold" panose="020F0704030504030204" pitchFamily="34" charset="0"/>
                <a:cs typeface="Palatino Linotype"/>
              </a:rPr>
              <a:t>2/1540nm   </a:t>
            </a:r>
            <a:r>
              <a:rPr sz="1900" spc="145"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la</a:t>
            </a:r>
            <a:r>
              <a:rPr lang="tr-TR" sz="2000" dirty="0">
                <a:solidFill>
                  <a:srgbClr val="565655"/>
                </a:solidFill>
                <a:latin typeface="Arial Rounded MT Bold" panose="020F0704030504030204" pitchFamily="34" charset="0"/>
                <a:cs typeface="Palatino Linotype"/>
              </a:rPr>
              <a:t>z</a:t>
            </a:r>
            <a:r>
              <a:rPr sz="2000" dirty="0">
                <a:solidFill>
                  <a:srgbClr val="565655"/>
                </a:solidFill>
                <a:latin typeface="Arial Rounded MT Bold" panose="020F0704030504030204" pitchFamily="34" charset="0"/>
                <a:cs typeface="Palatino Linotype"/>
              </a:rPr>
              <a:t>er   </a:t>
            </a:r>
            <a:r>
              <a:rPr sz="2000" spc="80" dirty="0">
                <a:solidFill>
                  <a:srgbClr val="565655"/>
                </a:solidFill>
                <a:latin typeface="Arial Rounded MT Bold" panose="020F0704030504030204" pitchFamily="34" charset="0"/>
                <a:cs typeface="Palatino Linotype"/>
              </a:rPr>
              <a:t> </a:t>
            </a:r>
            <a:r>
              <a:rPr lang="tr-TR" sz="2000" spc="-5" dirty="0">
                <a:solidFill>
                  <a:srgbClr val="565655"/>
                </a:solidFill>
                <a:latin typeface="Arial Rounded MT Bold" panose="020F0704030504030204" pitchFamily="34" charset="0"/>
                <a:cs typeface="Palatino Linotype"/>
              </a:rPr>
              <a:t>sistemi</a:t>
            </a:r>
            <a:r>
              <a:rPr sz="2000" spc="530" dirty="0">
                <a:solidFill>
                  <a:srgbClr val="565655"/>
                </a:solidFill>
                <a:latin typeface="Arial Rounded MT Bold" panose="020F0704030504030204" pitchFamily="34" charset="0"/>
                <a:cs typeface="Palatino Linotype"/>
              </a:rPr>
              <a:t> </a:t>
            </a:r>
            <a:r>
              <a:rPr sz="2000" spc="535" dirty="0">
                <a:solidFill>
                  <a:srgbClr val="565655"/>
                </a:solidFill>
                <a:latin typeface="Arial Rounded MT Bold" panose="020F0704030504030204" pitchFamily="34" charset="0"/>
                <a:cs typeface="Palatino Linotype"/>
              </a:rPr>
              <a:t> </a:t>
            </a:r>
            <a:r>
              <a:rPr sz="2000" spc="-5" dirty="0">
                <a:solidFill>
                  <a:srgbClr val="565655"/>
                </a:solidFill>
                <a:latin typeface="Arial Rounded MT Bold" panose="020F0704030504030204" pitchFamily="34" charset="0"/>
                <a:cs typeface="Palatino Linotype"/>
              </a:rPr>
              <a:t>(</a:t>
            </a:r>
            <a:r>
              <a:rPr sz="2000" spc="-5" dirty="0" err="1">
                <a:solidFill>
                  <a:srgbClr val="565655"/>
                </a:solidFill>
                <a:latin typeface="Arial Rounded MT Bold" panose="020F0704030504030204" pitchFamily="34" charset="0"/>
                <a:cs typeface="Palatino Linotype"/>
              </a:rPr>
              <a:t>Shelase</a:t>
            </a:r>
            <a:r>
              <a:rPr sz="2000" spc="-175" dirty="0" err="1">
                <a:solidFill>
                  <a:srgbClr val="565655"/>
                </a:solidFill>
                <a:latin typeface="Arial Rounded MT Bold" panose="020F0704030504030204" pitchFamily="34" charset="0"/>
                <a:cs typeface="Palatino Linotype"/>
              </a:rPr>
              <a:t>Y</a:t>
            </a:r>
            <a:r>
              <a:rPr sz="2000" dirty="0" err="1">
                <a:solidFill>
                  <a:srgbClr val="565655"/>
                </a:solidFill>
                <a:latin typeface="Arial Rounded MT Bold" panose="020F0704030504030204" pitchFamily="34" charset="0"/>
                <a:cs typeface="Palatino Linotype"/>
              </a:rPr>
              <a:t>oul</a:t>
            </a:r>
            <a:r>
              <a:rPr sz="2000" spc="5" dirty="0" err="1">
                <a:solidFill>
                  <a:srgbClr val="565655"/>
                </a:solidFill>
                <a:latin typeface="Arial Rounded MT Bold" panose="020F0704030504030204" pitchFamily="34" charset="0"/>
                <a:cs typeface="Palatino Linotype"/>
              </a:rPr>
              <a:t>a</a:t>
            </a:r>
            <a:r>
              <a:rPr sz="2000" dirty="0" err="1">
                <a:solidFill>
                  <a:srgbClr val="565655"/>
                </a:solidFill>
                <a:latin typeface="Arial Rounded MT Bold" panose="020F0704030504030204" pitchFamily="34" charset="0"/>
                <a:cs typeface="Palatino Linotype"/>
              </a:rPr>
              <a:t>ser</a:t>
            </a:r>
            <a:r>
              <a:rPr sz="2000" spc="-20" dirty="0">
                <a:solidFill>
                  <a:srgbClr val="565655"/>
                </a:solidFill>
                <a:latin typeface="Arial Rounded MT Bold" panose="020F0704030504030204" pitchFamily="34" charset="0"/>
                <a:cs typeface="Palatino Linotype"/>
              </a:rPr>
              <a:t> </a:t>
            </a:r>
            <a:r>
              <a:rPr sz="2000" spc="5" dirty="0">
                <a:solidFill>
                  <a:srgbClr val="565655"/>
                </a:solidFill>
                <a:latin typeface="Arial Rounded MT Bold" panose="020F0704030504030204" pitchFamily="34" charset="0"/>
                <a:cs typeface="Palatino Linotype"/>
              </a:rPr>
              <a:t>M</a:t>
            </a:r>
            <a:r>
              <a:rPr sz="2000" spc="-155" dirty="0">
                <a:solidFill>
                  <a:srgbClr val="565655"/>
                </a:solidFill>
                <a:latin typeface="Arial Rounded MT Bold" panose="020F0704030504030204" pitchFamily="34" charset="0"/>
                <a:cs typeface="Palatino Linotype"/>
              </a:rPr>
              <a:t>T</a:t>
            </a:r>
            <a:r>
              <a:rPr sz="2000" dirty="0">
                <a:solidFill>
                  <a:srgbClr val="565655"/>
                </a:solidFill>
                <a:latin typeface="Arial Rounded MT Bold" panose="020F0704030504030204" pitchFamily="34" charset="0"/>
                <a:cs typeface="Palatino Linotype"/>
              </a:rPr>
              <a:t>,</a:t>
            </a:r>
            <a:r>
              <a:rPr sz="2000" spc="-20" dirty="0">
                <a:solidFill>
                  <a:srgbClr val="565655"/>
                </a:solidFill>
                <a:latin typeface="Arial Rounded MT Bold" panose="020F0704030504030204" pitchFamily="34" charset="0"/>
                <a:cs typeface="Palatino Linotype"/>
              </a:rPr>
              <a:t> </a:t>
            </a:r>
            <a:r>
              <a:rPr sz="2000" spc="-5" dirty="0">
                <a:solidFill>
                  <a:srgbClr val="565655"/>
                </a:solidFill>
                <a:latin typeface="Arial Rounded MT Bold" panose="020F0704030504030204" pitchFamily="34" charset="0"/>
                <a:cs typeface="Palatino Linotype"/>
              </a:rPr>
              <a:t>Quan</a:t>
            </a:r>
            <a:r>
              <a:rPr sz="2000" spc="-10" dirty="0">
                <a:solidFill>
                  <a:srgbClr val="565655"/>
                </a:solidFill>
                <a:latin typeface="Arial Rounded MT Bold" panose="020F0704030504030204" pitchFamily="34" charset="0"/>
                <a:cs typeface="Palatino Linotype"/>
              </a:rPr>
              <a:t>t</a:t>
            </a:r>
            <a:r>
              <a:rPr sz="2000" dirty="0">
                <a:solidFill>
                  <a:srgbClr val="565655"/>
                </a:solidFill>
                <a:latin typeface="Arial Rounded MT Bold" panose="020F0704030504030204" pitchFamily="34" charset="0"/>
                <a:cs typeface="Palatino Linotype"/>
              </a:rPr>
              <a:t>a</a:t>
            </a:r>
            <a:r>
              <a:rPr sz="2000" spc="-15"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S</a:t>
            </a:r>
            <a:r>
              <a:rPr sz="2000" spc="-5" dirty="0">
                <a:solidFill>
                  <a:srgbClr val="565655"/>
                </a:solidFill>
                <a:latin typeface="Arial Rounded MT Bold" panose="020F0704030504030204" pitchFamily="34" charset="0"/>
                <a:cs typeface="Palatino Linotype"/>
              </a:rPr>
              <a:t>yste</a:t>
            </a:r>
            <a:r>
              <a:rPr sz="2000" spc="5" dirty="0">
                <a:solidFill>
                  <a:srgbClr val="565655"/>
                </a:solidFill>
                <a:latin typeface="Arial Rounded MT Bold" panose="020F0704030504030204" pitchFamily="34" charset="0"/>
                <a:cs typeface="Palatino Linotype"/>
              </a:rPr>
              <a:t>m</a:t>
            </a:r>
            <a:r>
              <a:rPr sz="2000" spc="-20"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spa,</a:t>
            </a:r>
            <a:r>
              <a:rPr sz="2000" spc="-155"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I</a:t>
            </a:r>
            <a:r>
              <a:rPr sz="2000" spc="-10" dirty="0">
                <a:solidFill>
                  <a:srgbClr val="565655"/>
                </a:solidFill>
                <a:latin typeface="Arial Rounded MT Bold" panose="020F0704030504030204" pitchFamily="34" charset="0"/>
                <a:cs typeface="Palatino Linotype"/>
              </a:rPr>
              <a:t>t</a:t>
            </a:r>
            <a:r>
              <a:rPr sz="2000" dirty="0">
                <a:solidFill>
                  <a:srgbClr val="565655"/>
                </a:solidFill>
                <a:latin typeface="Arial Rounded MT Bold" panose="020F0704030504030204" pitchFamily="34" charset="0"/>
                <a:cs typeface="Palatino Linotype"/>
              </a:rPr>
              <a:t>a</a:t>
            </a:r>
            <a:r>
              <a:rPr sz="2000" spc="5" dirty="0">
                <a:solidFill>
                  <a:srgbClr val="565655"/>
                </a:solidFill>
                <a:latin typeface="Arial Rounded MT Bold" panose="020F0704030504030204" pitchFamily="34" charset="0"/>
                <a:cs typeface="Palatino Linotype"/>
              </a:rPr>
              <a:t>l</a:t>
            </a:r>
            <a:r>
              <a:rPr sz="2000" spc="-5" dirty="0">
                <a:solidFill>
                  <a:srgbClr val="565655"/>
                </a:solidFill>
                <a:latin typeface="Arial Rounded MT Bold" panose="020F0704030504030204" pitchFamily="34" charset="0"/>
                <a:cs typeface="Palatino Linotype"/>
              </a:rPr>
              <a:t>y)</a:t>
            </a:r>
            <a:endParaRPr sz="2000" dirty="0">
              <a:latin typeface="Arial Rounded MT Bold" panose="020F0704030504030204" pitchFamily="34" charset="0"/>
              <a:cs typeface="Palatino Linotype"/>
            </a:endParaRPr>
          </a:p>
          <a:p>
            <a:pPr marL="533400" marR="210820" indent="-457200">
              <a:lnSpc>
                <a:spcPct val="150000"/>
              </a:lnSpc>
              <a:buClr>
                <a:srgbClr val="006FC0"/>
              </a:buClr>
              <a:buAutoNum type="arabicPeriod" startAt="2"/>
              <a:tabLst>
                <a:tab pos="533400" algn="l"/>
              </a:tabLst>
            </a:pPr>
            <a:r>
              <a:rPr lang="tr-TR" sz="2000" dirty="0">
                <a:solidFill>
                  <a:srgbClr val="565655"/>
                </a:solidFill>
                <a:latin typeface="Arial Rounded MT Bold" panose="020F0704030504030204" pitchFamily="34" charset="0"/>
                <a:cs typeface="Palatino Linotype"/>
              </a:rPr>
              <a:t>4 hafta ara ile toplam 3 seanslık tedavi protokolü</a:t>
            </a:r>
          </a:p>
          <a:p>
            <a:pPr marL="533400" marR="210820" indent="-457200">
              <a:lnSpc>
                <a:spcPct val="150000"/>
              </a:lnSpc>
              <a:buClr>
                <a:srgbClr val="006FC0"/>
              </a:buClr>
              <a:buAutoNum type="arabicPeriod" startAt="2"/>
              <a:tabLst>
                <a:tab pos="533400" algn="l"/>
              </a:tabLst>
            </a:pPr>
            <a:r>
              <a:rPr lang="tr-TR" sz="2000" dirty="0">
                <a:solidFill>
                  <a:srgbClr val="565655"/>
                </a:solidFill>
                <a:latin typeface="Arial Rounded MT Bold" panose="020F0704030504030204" pitchFamily="34" charset="0"/>
                <a:cs typeface="Palatino Linotype"/>
              </a:rPr>
              <a:t>Zaman çizelgesi</a:t>
            </a:r>
            <a:r>
              <a:rPr sz="2000" spc="-10" dirty="0">
                <a:solidFill>
                  <a:srgbClr val="565655"/>
                </a:solidFill>
                <a:latin typeface="Arial Rounded MT Bold" panose="020F0704030504030204" pitchFamily="34" charset="0"/>
                <a:cs typeface="Palatino Linotype"/>
              </a:rPr>
              <a:t>:</a:t>
            </a:r>
            <a:r>
              <a:rPr sz="2000" spc="305" dirty="0">
                <a:solidFill>
                  <a:srgbClr val="565655"/>
                </a:solidFill>
                <a:latin typeface="Arial Rounded MT Bold" panose="020F0704030504030204" pitchFamily="34" charset="0"/>
                <a:cs typeface="Palatino Linotype"/>
              </a:rPr>
              <a:t> </a:t>
            </a:r>
            <a:r>
              <a:rPr lang="tr-TR" sz="2000" spc="-5" dirty="0">
                <a:solidFill>
                  <a:srgbClr val="565655"/>
                </a:solidFill>
                <a:latin typeface="Arial Rounded MT Bold" panose="020F0704030504030204" pitchFamily="34" charset="0"/>
                <a:cs typeface="Palatino Linotype"/>
              </a:rPr>
              <a:t>başlangıç</a:t>
            </a:r>
            <a:r>
              <a:rPr sz="2000" spc="310"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(T</a:t>
            </a:r>
            <a:r>
              <a:rPr sz="1875" baseline="-17777" dirty="0">
                <a:solidFill>
                  <a:srgbClr val="565655"/>
                </a:solidFill>
                <a:latin typeface="Arial Rounded MT Bold" panose="020F0704030504030204" pitchFamily="34" charset="0"/>
                <a:cs typeface="Palatino Linotype"/>
              </a:rPr>
              <a:t>1</a:t>
            </a:r>
            <a:r>
              <a:rPr sz="2000" dirty="0">
                <a:solidFill>
                  <a:srgbClr val="565655"/>
                </a:solidFill>
                <a:latin typeface="Arial Rounded MT Bold" panose="020F0704030504030204" pitchFamily="34" charset="0"/>
                <a:cs typeface="Palatino Linotype"/>
              </a:rPr>
              <a:t>),</a:t>
            </a:r>
            <a:r>
              <a:rPr sz="2000" spc="310" dirty="0">
                <a:solidFill>
                  <a:srgbClr val="565655"/>
                </a:solidFill>
                <a:latin typeface="Arial Rounded MT Bold" panose="020F0704030504030204" pitchFamily="34" charset="0"/>
                <a:cs typeface="Palatino Linotype"/>
              </a:rPr>
              <a:t> </a:t>
            </a:r>
            <a:r>
              <a:rPr lang="tr-TR" sz="2000" spc="-10" dirty="0">
                <a:solidFill>
                  <a:srgbClr val="565655"/>
                </a:solidFill>
                <a:latin typeface="Arial Rounded MT Bold" panose="020F0704030504030204" pitchFamily="34" charset="0"/>
                <a:cs typeface="Palatino Linotype"/>
              </a:rPr>
              <a:t>4.hafta </a:t>
            </a:r>
            <a:r>
              <a:rPr sz="2000" dirty="0">
                <a:solidFill>
                  <a:srgbClr val="565655"/>
                </a:solidFill>
                <a:latin typeface="Arial Rounded MT Bold" panose="020F0704030504030204" pitchFamily="34" charset="0"/>
                <a:cs typeface="Palatino Linotype"/>
              </a:rPr>
              <a:t>(T</a:t>
            </a:r>
            <a:r>
              <a:rPr sz="1875" baseline="-17777" dirty="0">
                <a:solidFill>
                  <a:srgbClr val="565655"/>
                </a:solidFill>
                <a:latin typeface="Arial Rounded MT Bold" panose="020F0704030504030204" pitchFamily="34" charset="0"/>
                <a:cs typeface="Palatino Linotype"/>
              </a:rPr>
              <a:t>2</a:t>
            </a:r>
            <a:r>
              <a:rPr sz="2000" dirty="0">
                <a:solidFill>
                  <a:srgbClr val="565655"/>
                </a:solidFill>
                <a:latin typeface="Arial Rounded MT Bold" panose="020F0704030504030204" pitchFamily="34" charset="0"/>
                <a:cs typeface="Palatino Linotype"/>
              </a:rPr>
              <a:t>),</a:t>
            </a:r>
            <a:r>
              <a:rPr sz="2000" spc="305" dirty="0">
                <a:solidFill>
                  <a:srgbClr val="565655"/>
                </a:solidFill>
                <a:latin typeface="Arial Rounded MT Bold" panose="020F0704030504030204" pitchFamily="34" charset="0"/>
                <a:cs typeface="Palatino Linotype"/>
              </a:rPr>
              <a:t> </a:t>
            </a:r>
            <a:r>
              <a:rPr lang="tr-TR" sz="2000" spc="-10" dirty="0">
                <a:solidFill>
                  <a:srgbClr val="565655"/>
                </a:solidFill>
                <a:latin typeface="Arial Rounded MT Bold" panose="020F0704030504030204" pitchFamily="34" charset="0"/>
                <a:cs typeface="Palatino Linotype"/>
              </a:rPr>
              <a:t>8.hafta </a:t>
            </a:r>
            <a:r>
              <a:rPr sz="2000" dirty="0">
                <a:solidFill>
                  <a:srgbClr val="565655"/>
                </a:solidFill>
                <a:latin typeface="Arial Rounded MT Bold" panose="020F0704030504030204" pitchFamily="34" charset="0"/>
                <a:cs typeface="Palatino Linotype"/>
              </a:rPr>
              <a:t>(T</a:t>
            </a:r>
            <a:r>
              <a:rPr sz="1875" baseline="-17777" dirty="0">
                <a:solidFill>
                  <a:srgbClr val="565655"/>
                </a:solidFill>
                <a:latin typeface="Arial Rounded MT Bold" panose="020F0704030504030204" pitchFamily="34" charset="0"/>
                <a:cs typeface="Palatino Linotype"/>
              </a:rPr>
              <a:t>3</a:t>
            </a:r>
            <a:r>
              <a:rPr sz="2000" dirty="0">
                <a:solidFill>
                  <a:srgbClr val="565655"/>
                </a:solidFill>
                <a:latin typeface="Arial Rounded MT Bold" panose="020F0704030504030204" pitchFamily="34" charset="0"/>
                <a:cs typeface="Palatino Linotype"/>
              </a:rPr>
              <a:t>)</a:t>
            </a:r>
            <a:r>
              <a:rPr sz="2000" spc="-265" dirty="0">
                <a:solidFill>
                  <a:srgbClr val="565655"/>
                </a:solidFill>
                <a:latin typeface="Arial Rounded MT Bold" panose="020F0704030504030204" pitchFamily="34" charset="0"/>
                <a:cs typeface="Palatino Linotype"/>
              </a:rPr>
              <a:t> </a:t>
            </a:r>
            <a:r>
              <a:rPr sz="2000" dirty="0">
                <a:solidFill>
                  <a:srgbClr val="565655"/>
                </a:solidFill>
                <a:latin typeface="Arial Rounded MT Bold" panose="020F0704030504030204" pitchFamily="34" charset="0"/>
                <a:cs typeface="Palatino Linotype"/>
              </a:rPr>
              <a:t>and</a:t>
            </a:r>
            <a:r>
              <a:rPr lang="tr-TR" sz="2000" spc="495" dirty="0">
                <a:solidFill>
                  <a:srgbClr val="565655"/>
                </a:solidFill>
                <a:latin typeface="Arial Rounded MT Bold" panose="020F0704030504030204" pitchFamily="34" charset="0"/>
                <a:cs typeface="Palatino Linotype"/>
              </a:rPr>
              <a:t> 12.hafta </a:t>
            </a:r>
            <a:r>
              <a:rPr sz="2000" dirty="0">
                <a:solidFill>
                  <a:srgbClr val="565655"/>
                </a:solidFill>
                <a:latin typeface="Arial Rounded MT Bold" panose="020F0704030504030204" pitchFamily="34" charset="0"/>
                <a:cs typeface="Palatino Linotype"/>
              </a:rPr>
              <a:t>(T</a:t>
            </a:r>
            <a:r>
              <a:rPr sz="1875" baseline="-17777" dirty="0">
                <a:solidFill>
                  <a:srgbClr val="565655"/>
                </a:solidFill>
                <a:latin typeface="Arial Rounded MT Bold" panose="020F0704030504030204" pitchFamily="34" charset="0"/>
                <a:cs typeface="Palatino Linotype"/>
              </a:rPr>
              <a:t>4</a:t>
            </a:r>
            <a:r>
              <a:rPr sz="2000" dirty="0">
                <a:solidFill>
                  <a:srgbClr val="565655"/>
                </a:solidFill>
                <a:latin typeface="Arial Rounded MT Bold" panose="020F0704030504030204" pitchFamily="34" charset="0"/>
                <a:cs typeface="Palatino Linotype"/>
              </a:rPr>
              <a:t>)</a:t>
            </a:r>
            <a:endParaRPr sz="2000" dirty="0">
              <a:latin typeface="Arial Rounded MT Bold" panose="020F0704030504030204" pitchFamily="34" charset="0"/>
              <a:cs typeface="Palatino Linotype"/>
            </a:endParaRPr>
          </a:p>
          <a:p>
            <a:pPr marL="533400" indent="-457200">
              <a:lnSpc>
                <a:spcPct val="150000"/>
              </a:lnSpc>
              <a:spcBef>
                <a:spcPts val="1280"/>
              </a:spcBef>
              <a:buClr>
                <a:srgbClr val="006FC0"/>
              </a:buClr>
              <a:buAutoNum type="arabicPeriod" startAt="2"/>
              <a:tabLst>
                <a:tab pos="533400" algn="l"/>
              </a:tabLst>
            </a:pPr>
            <a:r>
              <a:rPr lang="tr-TR" sz="2000" spc="-5" dirty="0">
                <a:solidFill>
                  <a:srgbClr val="565655"/>
                </a:solidFill>
                <a:latin typeface="Arial Rounded MT Bold" panose="020F0704030504030204" pitchFamily="34" charset="0"/>
                <a:cs typeface="Palatino Linotype"/>
              </a:rPr>
              <a:t>Seanslar poliklinik şartlarında herhangi bir anestezi gereksinimi olmadan gerçekleştirilebilir.</a:t>
            </a:r>
            <a:endParaRPr sz="2000" dirty="0">
              <a:latin typeface="Arial Rounded MT Bold" panose="020F0704030504030204" pitchFamily="34" charset="0"/>
              <a:cs typeface="Palatino Linotype"/>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3" name="object 3"/>
          <p:cNvSpPr txBox="1">
            <a:spLocks noGrp="1"/>
          </p:cNvSpPr>
          <p:nvPr>
            <p:ph type="title"/>
          </p:nvPr>
        </p:nvSpPr>
        <p:spPr>
          <a:xfrm>
            <a:off x="435355" y="469468"/>
            <a:ext cx="6282055" cy="757555"/>
          </a:xfrm>
          <a:prstGeom prst="rect">
            <a:avLst/>
          </a:prstGeom>
        </p:spPr>
        <p:txBody>
          <a:bodyPr vert="horz" wrap="square" lIns="0" tIns="12700" rIns="0" bIns="0" rtlCol="0">
            <a:spAutoFit/>
          </a:bodyPr>
          <a:lstStyle/>
          <a:p>
            <a:pPr marL="12700">
              <a:lnSpc>
                <a:spcPct val="100000"/>
              </a:lnSpc>
              <a:spcBef>
                <a:spcPts val="100"/>
              </a:spcBef>
            </a:pPr>
            <a:r>
              <a:rPr sz="4800" spc="-5" dirty="0">
                <a:latin typeface="Palatino Linotype"/>
                <a:cs typeface="Palatino Linotype"/>
              </a:rPr>
              <a:t>Materials</a:t>
            </a:r>
            <a:r>
              <a:rPr sz="4800" spc="-15" dirty="0">
                <a:latin typeface="Palatino Linotype"/>
                <a:cs typeface="Palatino Linotype"/>
              </a:rPr>
              <a:t> </a:t>
            </a:r>
            <a:r>
              <a:rPr sz="4800" dirty="0">
                <a:latin typeface="Palatino Linotype"/>
                <a:cs typeface="Palatino Linotype"/>
              </a:rPr>
              <a:t>and</a:t>
            </a:r>
            <a:r>
              <a:rPr sz="4800" spc="-5" dirty="0">
                <a:latin typeface="Palatino Linotype"/>
                <a:cs typeface="Palatino Linotype"/>
              </a:rPr>
              <a:t> Methods</a:t>
            </a:r>
            <a:endParaRPr sz="4800">
              <a:latin typeface="Palatino Linotype"/>
              <a:cs typeface="Palatino Linotype"/>
            </a:endParaRPr>
          </a:p>
        </p:txBody>
      </p:sp>
      <p:sp>
        <p:nvSpPr>
          <p:cNvPr id="4" name="object 4"/>
          <p:cNvSpPr txBox="1"/>
          <p:nvPr/>
        </p:nvSpPr>
        <p:spPr>
          <a:xfrm>
            <a:off x="304800" y="1447800"/>
            <a:ext cx="8208264" cy="6424836"/>
          </a:xfrm>
          <a:prstGeom prst="rect">
            <a:avLst/>
          </a:prstGeom>
        </p:spPr>
        <p:txBody>
          <a:bodyPr vert="horz" wrap="square" lIns="0" tIns="12700" rIns="0" bIns="0" rtlCol="0">
            <a:spAutoFit/>
          </a:bodyPr>
          <a:lstStyle/>
          <a:p>
            <a:pPr marL="419100" marR="81280" indent="-342900">
              <a:lnSpc>
                <a:spcPct val="150100"/>
              </a:lnSpc>
              <a:spcBef>
                <a:spcPts val="100"/>
              </a:spcBef>
              <a:buClr>
                <a:srgbClr val="006FC0"/>
              </a:buClr>
              <a:buFont typeface="Arial MT"/>
              <a:buChar char="•"/>
              <a:tabLst>
                <a:tab pos="418465" algn="l"/>
                <a:tab pos="419100" algn="l"/>
              </a:tabLst>
            </a:pPr>
            <a:r>
              <a:rPr lang="tr-TR" sz="2800" dirty="0">
                <a:solidFill>
                  <a:srgbClr val="565655"/>
                </a:solidFill>
                <a:latin typeface="Palatino Linotype"/>
                <a:cs typeface="Palatino Linotype"/>
              </a:rPr>
              <a:t>Menopoz sonrası, östrojen tedavisi altında olmayan ve orta-şiddetli vajinal </a:t>
            </a:r>
            <a:r>
              <a:rPr lang="tr-TR" sz="2800" dirty="0" err="1">
                <a:solidFill>
                  <a:srgbClr val="565655"/>
                </a:solidFill>
                <a:latin typeface="Palatino Linotype"/>
                <a:cs typeface="Palatino Linotype"/>
              </a:rPr>
              <a:t>atrofi</a:t>
            </a:r>
            <a:r>
              <a:rPr lang="tr-TR" sz="2800" dirty="0">
                <a:solidFill>
                  <a:srgbClr val="565655"/>
                </a:solidFill>
                <a:latin typeface="Palatino Linotype"/>
                <a:cs typeface="Palatino Linotype"/>
              </a:rPr>
              <a:t> şikayetleri olan </a:t>
            </a:r>
            <a:r>
              <a:rPr sz="2800" dirty="0">
                <a:solidFill>
                  <a:srgbClr val="565655"/>
                </a:solidFill>
                <a:latin typeface="Palatino Linotype"/>
                <a:cs typeface="Palatino Linotype"/>
              </a:rPr>
              <a:t>20</a:t>
            </a:r>
            <a:r>
              <a:rPr sz="2800" spc="-5" dirty="0">
                <a:solidFill>
                  <a:srgbClr val="565655"/>
                </a:solidFill>
                <a:latin typeface="Palatino Linotype"/>
                <a:cs typeface="Palatino Linotype"/>
              </a:rPr>
              <a:t> </a:t>
            </a:r>
            <a:r>
              <a:rPr lang="tr-TR" sz="2800" spc="-10" dirty="0">
                <a:solidFill>
                  <a:srgbClr val="565655"/>
                </a:solidFill>
                <a:latin typeface="Palatino Linotype"/>
                <a:cs typeface="Palatino Linotype"/>
              </a:rPr>
              <a:t>hasta,</a:t>
            </a:r>
          </a:p>
          <a:p>
            <a:pPr marL="419100" marR="81280" indent="-342900">
              <a:lnSpc>
                <a:spcPct val="150100"/>
              </a:lnSpc>
              <a:spcBef>
                <a:spcPts val="100"/>
              </a:spcBef>
              <a:buClr>
                <a:srgbClr val="006FC0"/>
              </a:buClr>
              <a:buFont typeface="Arial MT"/>
              <a:buChar char="•"/>
              <a:tabLst>
                <a:tab pos="418465" algn="l"/>
                <a:tab pos="419100" algn="l"/>
              </a:tabLst>
            </a:pPr>
            <a:r>
              <a:rPr sz="2800" dirty="0">
                <a:solidFill>
                  <a:srgbClr val="565655"/>
                </a:solidFill>
                <a:latin typeface="Palatino Linotype"/>
                <a:cs typeface="Palatino Linotype"/>
              </a:rPr>
              <a:t>15 (75%) </a:t>
            </a:r>
            <a:r>
              <a:rPr lang="tr-TR" sz="2800" dirty="0">
                <a:solidFill>
                  <a:srgbClr val="565655"/>
                </a:solidFill>
                <a:latin typeface="Palatino Linotype"/>
                <a:cs typeface="Palatino Linotype"/>
              </a:rPr>
              <a:t> hastanın hafif-orta </a:t>
            </a:r>
            <a:r>
              <a:rPr lang="tr-TR" sz="2800" dirty="0" err="1">
                <a:solidFill>
                  <a:srgbClr val="565655"/>
                </a:solidFill>
                <a:latin typeface="Palatino Linotype"/>
                <a:cs typeface="Palatino Linotype"/>
              </a:rPr>
              <a:t>stress</a:t>
            </a:r>
            <a:r>
              <a:rPr lang="tr-TR" sz="2800" dirty="0">
                <a:solidFill>
                  <a:srgbClr val="565655"/>
                </a:solidFill>
                <a:latin typeface="Palatino Linotype"/>
                <a:cs typeface="Palatino Linotype"/>
              </a:rPr>
              <a:t> </a:t>
            </a:r>
            <a:r>
              <a:rPr lang="tr-TR" sz="2800" dirty="0" err="1">
                <a:solidFill>
                  <a:srgbClr val="565655"/>
                </a:solidFill>
                <a:latin typeface="Palatino Linotype"/>
                <a:cs typeface="Palatino Linotype"/>
              </a:rPr>
              <a:t>inkontinansı</a:t>
            </a:r>
            <a:r>
              <a:rPr lang="tr-TR" sz="2800" dirty="0">
                <a:solidFill>
                  <a:srgbClr val="565655"/>
                </a:solidFill>
                <a:latin typeface="Palatino Linotype"/>
                <a:cs typeface="Palatino Linotype"/>
              </a:rPr>
              <a:t> mevcut.</a:t>
            </a:r>
          </a:p>
          <a:p>
            <a:pPr marL="419100" marR="81280" indent="-342900">
              <a:lnSpc>
                <a:spcPct val="150100"/>
              </a:lnSpc>
              <a:spcBef>
                <a:spcPts val="100"/>
              </a:spcBef>
              <a:buClr>
                <a:srgbClr val="006FC0"/>
              </a:buClr>
              <a:buFont typeface="Arial MT"/>
              <a:buChar char="•"/>
              <a:tabLst>
                <a:tab pos="418465" algn="l"/>
                <a:tab pos="419100" algn="l"/>
              </a:tabLst>
            </a:pPr>
            <a:r>
              <a:rPr sz="2800" dirty="0">
                <a:solidFill>
                  <a:srgbClr val="565655"/>
                </a:solidFill>
                <a:latin typeface="Palatino Linotype"/>
                <a:cs typeface="Palatino Linotype"/>
              </a:rPr>
              <a:t>T</a:t>
            </a:r>
            <a:r>
              <a:rPr sz="2800" baseline="-20833" dirty="0">
                <a:solidFill>
                  <a:srgbClr val="565655"/>
                </a:solidFill>
                <a:latin typeface="Palatino Linotype"/>
                <a:cs typeface="Palatino Linotype"/>
              </a:rPr>
              <a:t>1</a:t>
            </a:r>
            <a:r>
              <a:rPr sz="2800" dirty="0">
                <a:solidFill>
                  <a:srgbClr val="565655"/>
                </a:solidFill>
                <a:latin typeface="Palatino Linotype"/>
                <a:cs typeface="Palatino Linotype"/>
              </a:rPr>
              <a:t>-T</a:t>
            </a:r>
            <a:r>
              <a:rPr sz="2800" baseline="-20833" dirty="0">
                <a:solidFill>
                  <a:srgbClr val="565655"/>
                </a:solidFill>
                <a:latin typeface="Palatino Linotype"/>
                <a:cs typeface="Palatino Linotype"/>
              </a:rPr>
              <a:t>2</a:t>
            </a:r>
            <a:r>
              <a:rPr sz="2800" dirty="0">
                <a:solidFill>
                  <a:srgbClr val="565655"/>
                </a:solidFill>
                <a:latin typeface="Palatino Linotype"/>
                <a:cs typeface="Palatino Linotype"/>
              </a:rPr>
              <a:t>-T</a:t>
            </a:r>
            <a:r>
              <a:rPr sz="2800" baseline="-20833" dirty="0">
                <a:solidFill>
                  <a:srgbClr val="565655"/>
                </a:solidFill>
                <a:latin typeface="Palatino Linotype"/>
                <a:cs typeface="Palatino Linotype"/>
              </a:rPr>
              <a:t>3</a:t>
            </a:r>
            <a:r>
              <a:rPr sz="2800" dirty="0">
                <a:solidFill>
                  <a:srgbClr val="565655"/>
                </a:solidFill>
                <a:latin typeface="Palatino Linotype"/>
                <a:cs typeface="Palatino Linotype"/>
              </a:rPr>
              <a:t>-T</a:t>
            </a:r>
            <a:r>
              <a:rPr sz="2800" baseline="-20833" dirty="0">
                <a:solidFill>
                  <a:srgbClr val="565655"/>
                </a:solidFill>
                <a:latin typeface="Palatino Linotype"/>
                <a:cs typeface="Palatino Linotype"/>
              </a:rPr>
              <a:t>4</a:t>
            </a:r>
            <a:r>
              <a:rPr sz="2800" spc="254" baseline="-20833" dirty="0">
                <a:solidFill>
                  <a:srgbClr val="565655"/>
                </a:solidFill>
                <a:latin typeface="Palatino Linotype"/>
                <a:cs typeface="Palatino Linotype"/>
              </a:rPr>
              <a:t> </a:t>
            </a:r>
            <a:r>
              <a:rPr lang="tr-TR" sz="2800" spc="-5" dirty="0">
                <a:solidFill>
                  <a:srgbClr val="565655"/>
                </a:solidFill>
                <a:latin typeface="Palatino Linotype"/>
                <a:cs typeface="Palatino Linotype"/>
              </a:rPr>
              <a:t> ‘de </a:t>
            </a:r>
            <a:r>
              <a:rPr sz="2800" spc="5" dirty="0">
                <a:solidFill>
                  <a:srgbClr val="565655"/>
                </a:solidFill>
                <a:latin typeface="Palatino Linotype"/>
                <a:cs typeface="Palatino Linotype"/>
              </a:rPr>
              <a:t> </a:t>
            </a:r>
            <a:r>
              <a:rPr lang="tr-TR" sz="2800" dirty="0">
                <a:solidFill>
                  <a:srgbClr val="565655"/>
                </a:solidFill>
                <a:latin typeface="Palatino Linotype"/>
                <a:cs typeface="Palatino Linotype"/>
              </a:rPr>
              <a:t>kadın cinsel fonksiyon </a:t>
            </a:r>
            <a:r>
              <a:rPr lang="tr-TR" sz="2800" dirty="0" err="1">
                <a:solidFill>
                  <a:srgbClr val="565655"/>
                </a:solidFill>
                <a:latin typeface="Palatino Linotype"/>
                <a:cs typeface="Palatino Linotype"/>
              </a:rPr>
              <a:t>indexi</a:t>
            </a:r>
            <a:r>
              <a:rPr lang="tr-TR" sz="2800" dirty="0">
                <a:solidFill>
                  <a:srgbClr val="565655"/>
                </a:solidFill>
                <a:latin typeface="Palatino Linotype"/>
                <a:cs typeface="Palatino Linotype"/>
              </a:rPr>
              <a:t> (FSFI- </a:t>
            </a:r>
            <a:r>
              <a:rPr sz="2800" dirty="0">
                <a:solidFill>
                  <a:srgbClr val="565655"/>
                </a:solidFill>
                <a:latin typeface="Palatino Linotype"/>
                <a:cs typeface="Palatino Linotype"/>
              </a:rPr>
              <a:t>female</a:t>
            </a:r>
            <a:r>
              <a:rPr sz="2800" spc="-25" dirty="0">
                <a:solidFill>
                  <a:srgbClr val="565655"/>
                </a:solidFill>
                <a:latin typeface="Palatino Linotype"/>
                <a:cs typeface="Palatino Linotype"/>
              </a:rPr>
              <a:t> </a:t>
            </a:r>
            <a:r>
              <a:rPr sz="2800" dirty="0">
                <a:solidFill>
                  <a:srgbClr val="565655"/>
                </a:solidFill>
                <a:latin typeface="Palatino Linotype"/>
                <a:cs typeface="Palatino Linotype"/>
              </a:rPr>
              <a:t>sexual </a:t>
            </a:r>
            <a:r>
              <a:rPr sz="2800" spc="-585" dirty="0">
                <a:solidFill>
                  <a:srgbClr val="565655"/>
                </a:solidFill>
                <a:latin typeface="Palatino Linotype"/>
                <a:cs typeface="Palatino Linotype"/>
              </a:rPr>
              <a:t> </a:t>
            </a:r>
            <a:r>
              <a:rPr sz="2800" spc="-5" dirty="0">
                <a:solidFill>
                  <a:srgbClr val="565655"/>
                </a:solidFill>
                <a:latin typeface="Palatino Linotype"/>
                <a:cs typeface="Palatino Linotype"/>
              </a:rPr>
              <a:t>function</a:t>
            </a:r>
            <a:r>
              <a:rPr sz="2800" spc="5" dirty="0">
                <a:solidFill>
                  <a:srgbClr val="565655"/>
                </a:solidFill>
                <a:latin typeface="Palatino Linotype"/>
                <a:cs typeface="Palatino Linotype"/>
              </a:rPr>
              <a:t> </a:t>
            </a:r>
            <a:r>
              <a:rPr sz="2800" spc="-5" dirty="0">
                <a:solidFill>
                  <a:srgbClr val="565655"/>
                </a:solidFill>
                <a:latin typeface="Palatino Linotype"/>
                <a:cs typeface="Palatino Linotype"/>
              </a:rPr>
              <a:t>index)</a:t>
            </a:r>
            <a:endParaRPr sz="2800" dirty="0">
              <a:latin typeface="Palatino Linotype"/>
              <a:cs typeface="Palatino Linotype"/>
            </a:endParaRPr>
          </a:p>
          <a:p>
            <a:pPr marL="419100">
              <a:lnSpc>
                <a:spcPct val="100000"/>
              </a:lnSpc>
              <a:spcBef>
                <a:spcPts val="1305"/>
              </a:spcBef>
            </a:pPr>
            <a:r>
              <a:rPr sz="2400" b="1" i="1" u="sng" spc="-5" dirty="0">
                <a:solidFill>
                  <a:srgbClr val="565655"/>
                </a:solidFill>
                <a:uFill>
                  <a:solidFill>
                    <a:srgbClr val="565655"/>
                  </a:solidFill>
                </a:uFill>
                <a:latin typeface="Palatino Linotype"/>
                <a:cs typeface="Palatino Linotype"/>
              </a:rPr>
              <a:t>FSFI+Stress</a:t>
            </a:r>
            <a:r>
              <a:rPr sz="2400" b="1" i="1" u="sng" spc="-5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Urinary</a:t>
            </a:r>
            <a:r>
              <a:rPr sz="2400" b="1" i="1" u="sng" spc="-30" dirty="0">
                <a:solidFill>
                  <a:srgbClr val="565655"/>
                </a:solidFill>
                <a:uFill>
                  <a:solidFill>
                    <a:srgbClr val="565655"/>
                  </a:solidFill>
                </a:uFill>
                <a:latin typeface="Palatino Linotype"/>
                <a:cs typeface="Palatino Linotype"/>
              </a:rPr>
              <a:t> </a:t>
            </a:r>
            <a:r>
              <a:rPr sz="2400" b="1" i="1" u="sng" spc="-5" dirty="0">
                <a:solidFill>
                  <a:srgbClr val="565655"/>
                </a:solidFill>
                <a:uFill>
                  <a:solidFill>
                    <a:srgbClr val="565655"/>
                  </a:solidFill>
                </a:uFill>
                <a:latin typeface="Palatino Linotype"/>
                <a:cs typeface="Palatino Linotype"/>
              </a:rPr>
              <a:t>Incontinence</a:t>
            </a:r>
            <a:r>
              <a:rPr sz="2400" b="1" i="1" u="sng" spc="-5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(0</a:t>
            </a:r>
            <a:r>
              <a:rPr sz="2400" b="1" i="1" u="sng" spc="-1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continence-</a:t>
            </a:r>
            <a:r>
              <a:rPr sz="2400" b="1" i="1" u="sng" spc="-35"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1 high</a:t>
            </a:r>
            <a:r>
              <a:rPr sz="2400" b="1" i="1" u="sng" spc="-2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effort</a:t>
            </a:r>
            <a:endParaRPr sz="2400" dirty="0">
              <a:latin typeface="Palatino Linotype"/>
              <a:cs typeface="Palatino Linotype"/>
            </a:endParaRPr>
          </a:p>
          <a:p>
            <a:pPr marL="419100">
              <a:lnSpc>
                <a:spcPct val="100000"/>
              </a:lnSpc>
              <a:spcBef>
                <a:spcPts val="1740"/>
              </a:spcBef>
            </a:pPr>
            <a:r>
              <a:rPr sz="2400" b="1" i="1" u="sng" spc="-5" dirty="0">
                <a:solidFill>
                  <a:srgbClr val="565655"/>
                </a:solidFill>
                <a:uFill>
                  <a:solidFill>
                    <a:srgbClr val="565655"/>
                  </a:solidFill>
                </a:uFill>
                <a:latin typeface="Palatino Linotype"/>
                <a:cs typeface="Palatino Linotype"/>
              </a:rPr>
              <a:t>incontinence-</a:t>
            </a:r>
            <a:r>
              <a:rPr sz="2400" b="1" i="1" u="sng" spc="-35"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2 mild</a:t>
            </a:r>
            <a:r>
              <a:rPr sz="2400" b="1" i="1" u="sng" spc="-3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effort</a:t>
            </a:r>
            <a:r>
              <a:rPr sz="2400" b="1" i="1" u="sng" spc="-3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incontinence-</a:t>
            </a:r>
            <a:r>
              <a:rPr sz="2400" b="1" i="1" u="sng" spc="-35"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3 low</a:t>
            </a:r>
            <a:r>
              <a:rPr sz="2400" b="1" i="1" u="sng" spc="-2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effort</a:t>
            </a:r>
            <a:r>
              <a:rPr sz="2400" b="1" i="1" u="sng" spc="-30" dirty="0">
                <a:solidFill>
                  <a:srgbClr val="565655"/>
                </a:solidFill>
                <a:uFill>
                  <a:solidFill>
                    <a:srgbClr val="565655"/>
                  </a:solidFill>
                </a:uFill>
                <a:latin typeface="Palatino Linotype"/>
                <a:cs typeface="Palatino Linotype"/>
              </a:rPr>
              <a:t> </a:t>
            </a:r>
            <a:r>
              <a:rPr sz="2400" b="1" i="1" u="sng" dirty="0">
                <a:solidFill>
                  <a:srgbClr val="565655"/>
                </a:solidFill>
                <a:uFill>
                  <a:solidFill>
                    <a:srgbClr val="565655"/>
                  </a:solidFill>
                </a:uFill>
                <a:latin typeface="Palatino Linotype"/>
                <a:cs typeface="Palatino Linotype"/>
              </a:rPr>
              <a:t>incontinence)</a:t>
            </a:r>
            <a:endParaRPr sz="2400" dirty="0">
              <a:latin typeface="Palatino Linotype"/>
              <a:cs typeface="Palatino Linotyp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4" name="object 4"/>
          <p:cNvSpPr txBox="1">
            <a:spLocks noGrp="1"/>
          </p:cNvSpPr>
          <p:nvPr>
            <p:ph type="title"/>
          </p:nvPr>
        </p:nvSpPr>
        <p:spPr>
          <a:xfrm>
            <a:off x="381000" y="497381"/>
            <a:ext cx="8153400" cy="1243930"/>
          </a:xfrm>
          <a:prstGeom prst="rect">
            <a:avLst/>
          </a:prstGeom>
        </p:spPr>
        <p:txBody>
          <a:bodyPr vert="horz" wrap="square" lIns="0" tIns="12700" rIns="0" bIns="0" rtlCol="0">
            <a:spAutoFit/>
          </a:bodyPr>
          <a:lstStyle/>
          <a:p>
            <a:pPr marL="12700">
              <a:lnSpc>
                <a:spcPct val="100000"/>
              </a:lnSpc>
              <a:spcBef>
                <a:spcPts val="100"/>
              </a:spcBef>
            </a:pPr>
            <a:r>
              <a:rPr lang="tr-TR" sz="4000" dirty="0">
                <a:latin typeface="Palatino Linotype"/>
                <a:cs typeface="Palatino Linotype"/>
              </a:rPr>
              <a:t>Sonuçlar-1 </a:t>
            </a:r>
            <a:br>
              <a:rPr lang="tr-TR" sz="4000" dirty="0">
                <a:latin typeface="Palatino Linotype"/>
                <a:cs typeface="Palatino Linotype"/>
              </a:rPr>
            </a:br>
            <a:r>
              <a:rPr lang="tr-TR" sz="4000" dirty="0">
                <a:latin typeface="Palatino Linotype"/>
                <a:cs typeface="Palatino Linotype"/>
              </a:rPr>
              <a:t>Cinsel Hayat</a:t>
            </a:r>
            <a:endParaRPr sz="4000" dirty="0">
              <a:latin typeface="Palatino Linotype"/>
              <a:cs typeface="Palatino Linotype"/>
            </a:endParaRPr>
          </a:p>
        </p:txBody>
      </p:sp>
      <p:graphicFrame>
        <p:nvGraphicFramePr>
          <p:cNvPr id="5" name="object 5"/>
          <p:cNvGraphicFramePr>
            <a:graphicFrameLocks noGrp="1"/>
          </p:cNvGraphicFramePr>
          <p:nvPr>
            <p:extLst>
              <p:ext uri="{D42A27DB-BD31-4B8C-83A1-F6EECF244321}">
                <p14:modId xmlns:p14="http://schemas.microsoft.com/office/powerpoint/2010/main" val="2777824948"/>
              </p:ext>
            </p:extLst>
          </p:nvPr>
        </p:nvGraphicFramePr>
        <p:xfrm>
          <a:off x="107943" y="1746250"/>
          <a:ext cx="8926830" cy="3744975"/>
        </p:xfrm>
        <a:graphic>
          <a:graphicData uri="http://schemas.openxmlformats.org/drawingml/2006/table">
            <a:tbl>
              <a:tblPr firstRow="1" bandRow="1">
                <a:tableStyleId>{2D5ABB26-0587-4C30-8999-92F81FD0307C}</a:tableStyleId>
              </a:tblPr>
              <a:tblGrid>
                <a:gridCol w="4319270">
                  <a:extLst>
                    <a:ext uri="{9D8B030D-6E8A-4147-A177-3AD203B41FA5}">
                      <a16:colId xmlns:a16="http://schemas.microsoft.com/office/drawing/2014/main" val="20000"/>
                    </a:ext>
                  </a:extLst>
                </a:gridCol>
                <a:gridCol w="1296670">
                  <a:extLst>
                    <a:ext uri="{9D8B030D-6E8A-4147-A177-3AD203B41FA5}">
                      <a16:colId xmlns:a16="http://schemas.microsoft.com/office/drawing/2014/main" val="20001"/>
                    </a:ext>
                  </a:extLst>
                </a:gridCol>
                <a:gridCol w="2303145">
                  <a:extLst>
                    <a:ext uri="{9D8B030D-6E8A-4147-A177-3AD203B41FA5}">
                      <a16:colId xmlns:a16="http://schemas.microsoft.com/office/drawing/2014/main" val="20002"/>
                    </a:ext>
                  </a:extLst>
                </a:gridCol>
                <a:gridCol w="1007745">
                  <a:extLst>
                    <a:ext uri="{9D8B030D-6E8A-4147-A177-3AD203B41FA5}">
                      <a16:colId xmlns:a16="http://schemas.microsoft.com/office/drawing/2014/main" val="20003"/>
                    </a:ext>
                  </a:extLst>
                </a:gridCol>
              </a:tblGrid>
              <a:tr h="457073">
                <a:tc gridSpan="3">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35279">
                <a:tc>
                  <a:txBody>
                    <a:bodyPr/>
                    <a:lstStyle/>
                    <a:p>
                      <a:pPr>
                        <a:lnSpc>
                          <a:spcPct val="100000"/>
                        </a:lnSpc>
                      </a:pPr>
                      <a:endParaRPr sz="1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50800" algn="ctr">
                        <a:lnSpc>
                          <a:spcPts val="1885"/>
                        </a:lnSpc>
                      </a:pPr>
                      <a:r>
                        <a:rPr lang="tr-TR" sz="1600" dirty="0">
                          <a:solidFill>
                            <a:srgbClr val="FF0000"/>
                          </a:solidFill>
                          <a:latin typeface="Arial MT"/>
                          <a:cs typeface="Arial MT"/>
                        </a:rPr>
                        <a:t>Başlangıç</a:t>
                      </a:r>
                      <a:r>
                        <a:rPr sz="1600" spc="-110" dirty="0">
                          <a:solidFill>
                            <a:srgbClr val="FF0000"/>
                          </a:solidFill>
                          <a:latin typeface="Arial MT"/>
                          <a:cs typeface="Arial MT"/>
                        </a:rPr>
                        <a:t> </a:t>
                      </a:r>
                      <a:r>
                        <a:rPr sz="1600" spc="-5" dirty="0">
                          <a:solidFill>
                            <a:srgbClr val="FF0000"/>
                          </a:solidFill>
                          <a:latin typeface="Arial MT"/>
                          <a:cs typeface="Arial MT"/>
                        </a:rPr>
                        <a:t>(T</a:t>
                      </a:r>
                      <a:r>
                        <a:rPr sz="1500" spc="-7" baseline="-16666" dirty="0">
                          <a:solidFill>
                            <a:srgbClr val="FF0000"/>
                          </a:solidFill>
                          <a:latin typeface="Arial MT"/>
                          <a:cs typeface="Arial MT"/>
                        </a:rPr>
                        <a:t>1</a:t>
                      </a:r>
                      <a:r>
                        <a:rPr sz="1600" dirty="0">
                          <a:solidFill>
                            <a:srgbClr val="FF0000"/>
                          </a:solidFill>
                          <a:latin typeface="Arial MT"/>
                          <a:cs typeface="Arial MT"/>
                        </a:rPr>
                        <a:t>)</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75260" algn="ctr">
                        <a:lnSpc>
                          <a:spcPts val="1885"/>
                        </a:lnSpc>
                      </a:pPr>
                      <a:r>
                        <a:rPr lang="tr-TR" sz="1600" spc="-20" dirty="0">
                          <a:solidFill>
                            <a:srgbClr val="FF0000"/>
                          </a:solidFill>
                          <a:latin typeface="Arial MT"/>
                          <a:cs typeface="Arial MT"/>
                        </a:rPr>
                        <a:t>Tedavi sonrası 12.hafta </a:t>
                      </a:r>
                      <a:r>
                        <a:rPr sz="1600" spc="-10" dirty="0">
                          <a:solidFill>
                            <a:srgbClr val="FF0000"/>
                          </a:solidFill>
                          <a:latin typeface="Arial MT"/>
                          <a:cs typeface="Arial MT"/>
                        </a:rPr>
                        <a:t>(T</a:t>
                      </a:r>
                      <a:r>
                        <a:rPr sz="1500" spc="-15" baseline="-16666" dirty="0">
                          <a:solidFill>
                            <a:srgbClr val="FF0000"/>
                          </a:solidFill>
                          <a:latin typeface="Arial MT"/>
                          <a:cs typeface="Arial MT"/>
                        </a:rPr>
                        <a:t>4</a:t>
                      </a:r>
                      <a:r>
                        <a:rPr sz="1600" spc="-10" dirty="0">
                          <a:solidFill>
                            <a:srgbClr val="FF0000"/>
                          </a:solidFill>
                          <a:latin typeface="Arial MT"/>
                          <a:cs typeface="Arial MT"/>
                        </a:rPr>
                        <a:t>)</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905" algn="ctr">
                        <a:lnSpc>
                          <a:spcPts val="1885"/>
                        </a:lnSpc>
                      </a:pPr>
                      <a:r>
                        <a:rPr sz="1600" dirty="0">
                          <a:solidFill>
                            <a:srgbClr val="FF0000"/>
                          </a:solidFill>
                          <a:latin typeface="Arial MT"/>
                          <a:cs typeface="Arial MT"/>
                        </a:rPr>
                        <a:t>p</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extLst>
                  <a:ext uri="{0D108BD9-81ED-4DB2-BD59-A6C34878D82A}">
                    <a16:rowId xmlns:a16="http://schemas.microsoft.com/office/drawing/2014/main" val="10001"/>
                  </a:ext>
                </a:extLst>
              </a:tr>
              <a:tr h="487680">
                <a:tc>
                  <a:txBody>
                    <a:bodyPr/>
                    <a:lstStyle/>
                    <a:p>
                      <a:pPr marL="100330" marR="2839720" indent="-56515">
                        <a:lnSpc>
                          <a:spcPts val="1920"/>
                        </a:lnSpc>
                      </a:pPr>
                      <a:r>
                        <a:rPr sz="1600" spc="-5" dirty="0">
                          <a:solidFill>
                            <a:srgbClr val="565655"/>
                          </a:solidFill>
                          <a:latin typeface="Arial MT"/>
                          <a:cs typeface="Arial MT"/>
                        </a:rPr>
                        <a:t>FSFI</a:t>
                      </a:r>
                      <a:r>
                        <a:rPr sz="1600" spc="-50" dirty="0">
                          <a:solidFill>
                            <a:srgbClr val="565655"/>
                          </a:solidFill>
                          <a:latin typeface="Arial MT"/>
                          <a:cs typeface="Arial MT"/>
                        </a:rPr>
                        <a:t> </a:t>
                      </a:r>
                      <a:r>
                        <a:rPr sz="1600" spc="-5" dirty="0">
                          <a:solidFill>
                            <a:srgbClr val="565655"/>
                          </a:solidFill>
                          <a:latin typeface="Arial MT"/>
                          <a:cs typeface="Arial MT"/>
                        </a:rPr>
                        <a:t>total</a:t>
                      </a:r>
                      <a:r>
                        <a:rPr sz="1600" spc="-45" dirty="0">
                          <a:solidFill>
                            <a:srgbClr val="565655"/>
                          </a:solidFill>
                          <a:latin typeface="Arial MT"/>
                          <a:cs typeface="Arial MT"/>
                        </a:rPr>
                        <a:t> </a:t>
                      </a:r>
                      <a:r>
                        <a:rPr lang="tr-TR" sz="1600" spc="-5" dirty="0">
                          <a:solidFill>
                            <a:srgbClr val="565655"/>
                          </a:solidFill>
                          <a:latin typeface="Arial MT"/>
                          <a:cs typeface="Arial MT"/>
                        </a:rPr>
                        <a:t>skoru</a:t>
                      </a:r>
                      <a:r>
                        <a:rPr sz="1600" spc="-5" dirty="0">
                          <a:solidFill>
                            <a:srgbClr val="565655"/>
                          </a:solidFill>
                          <a:latin typeface="Arial MT"/>
                          <a:cs typeface="Arial MT"/>
                        </a:rPr>
                        <a:t> </a:t>
                      </a:r>
                      <a:r>
                        <a:rPr sz="1600" spc="-430" dirty="0">
                          <a:solidFill>
                            <a:srgbClr val="565655"/>
                          </a:solidFill>
                          <a:latin typeface="Arial MT"/>
                          <a:cs typeface="Arial MT"/>
                        </a:rPr>
                        <a:t> </a:t>
                      </a:r>
                      <a:r>
                        <a:rPr sz="1600" spc="-5" dirty="0">
                          <a:solidFill>
                            <a:srgbClr val="FF0000"/>
                          </a:solidFill>
                          <a:latin typeface="Arial MT"/>
                          <a:cs typeface="Arial MT"/>
                        </a:rPr>
                        <a:t>Min=2</a:t>
                      </a:r>
                      <a:r>
                        <a:rPr sz="1600" spc="-70" dirty="0">
                          <a:solidFill>
                            <a:srgbClr val="FF0000"/>
                          </a:solidFill>
                          <a:latin typeface="Arial MT"/>
                          <a:cs typeface="Arial MT"/>
                        </a:rPr>
                        <a:t> </a:t>
                      </a:r>
                      <a:r>
                        <a:rPr sz="1600" spc="-5" dirty="0">
                          <a:solidFill>
                            <a:srgbClr val="FF0000"/>
                          </a:solidFill>
                          <a:latin typeface="Arial MT"/>
                          <a:cs typeface="Arial MT"/>
                        </a:rPr>
                        <a:t>Max=30</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8895" algn="ctr">
                        <a:lnSpc>
                          <a:spcPts val="1885"/>
                        </a:lnSpc>
                      </a:pPr>
                      <a:r>
                        <a:rPr sz="1600" spc="-5" dirty="0">
                          <a:solidFill>
                            <a:srgbClr val="565655"/>
                          </a:solidFill>
                          <a:latin typeface="Arial MT"/>
                          <a:cs typeface="Arial MT"/>
                        </a:rPr>
                        <a:t>14.4</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8260" algn="ctr">
                        <a:lnSpc>
                          <a:spcPts val="1885"/>
                        </a:lnSpc>
                      </a:pPr>
                      <a:r>
                        <a:rPr sz="1600" spc="-5" dirty="0">
                          <a:solidFill>
                            <a:srgbClr val="565655"/>
                          </a:solidFill>
                          <a:latin typeface="Arial MT"/>
                          <a:cs typeface="Arial MT"/>
                        </a:rPr>
                        <a:t>25.83</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0" algn="ctr">
                        <a:lnSpc>
                          <a:spcPts val="1885"/>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280924">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60831">
                <a:tc>
                  <a:txBody>
                    <a:bodyPr/>
                    <a:lstStyle/>
                    <a:p>
                      <a:pPr marL="43815">
                        <a:lnSpc>
                          <a:spcPts val="1885"/>
                        </a:lnSpc>
                      </a:pPr>
                      <a:r>
                        <a:rPr lang="tr-TR" sz="1600" spc="-5" dirty="0">
                          <a:solidFill>
                            <a:srgbClr val="565655"/>
                          </a:solidFill>
                          <a:latin typeface="Arial MT"/>
                          <a:cs typeface="Arial MT"/>
                        </a:rPr>
                        <a:t>Cinsel hayat tatmin skoru</a:t>
                      </a:r>
                      <a:endParaRPr sz="1600" dirty="0">
                        <a:latin typeface="Arial MT"/>
                        <a:cs typeface="Arial MT"/>
                      </a:endParaRPr>
                    </a:p>
                    <a:p>
                      <a:pPr marL="43815">
                        <a:lnSpc>
                          <a:spcPct val="100000"/>
                        </a:lnSpc>
                      </a:pPr>
                      <a:r>
                        <a:rPr sz="1600" spc="-5" dirty="0">
                          <a:solidFill>
                            <a:srgbClr val="FF0000"/>
                          </a:solidFill>
                          <a:latin typeface="Arial MT"/>
                          <a:cs typeface="Arial MT"/>
                        </a:rPr>
                        <a:t>Min=1</a:t>
                      </a:r>
                      <a:r>
                        <a:rPr sz="1600" spc="-60" dirty="0">
                          <a:solidFill>
                            <a:srgbClr val="FF0000"/>
                          </a:solidFill>
                          <a:latin typeface="Arial MT"/>
                          <a:cs typeface="Arial MT"/>
                        </a:rPr>
                        <a:t> </a:t>
                      </a:r>
                      <a:r>
                        <a:rPr sz="1600" spc="-5" dirty="0">
                          <a:solidFill>
                            <a:srgbClr val="FF0000"/>
                          </a:solidFill>
                          <a:latin typeface="Arial MT"/>
                          <a:cs typeface="Arial MT"/>
                        </a:rPr>
                        <a:t>Max=5</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85"/>
                        </a:lnSpc>
                      </a:pPr>
                      <a:r>
                        <a:rPr sz="1600" spc="-5" dirty="0">
                          <a:solidFill>
                            <a:srgbClr val="565655"/>
                          </a:solidFill>
                          <a:latin typeface="Arial MT"/>
                          <a:cs typeface="Arial MT"/>
                        </a:rPr>
                        <a:t>2,97</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85"/>
                        </a:lnSpc>
                      </a:pPr>
                      <a:r>
                        <a:rPr sz="1600" spc="-5" dirty="0">
                          <a:solidFill>
                            <a:srgbClr val="565655"/>
                          </a:solidFill>
                          <a:latin typeface="Arial MT"/>
                          <a:cs typeface="Arial MT"/>
                        </a:rPr>
                        <a:t>5,0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0" algn="ctr">
                        <a:lnSpc>
                          <a:spcPts val="1885"/>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280924">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194943">
                <a:tc>
                  <a:txBody>
                    <a:bodyPr/>
                    <a:lstStyle/>
                    <a:p>
                      <a:pPr marL="43815">
                        <a:lnSpc>
                          <a:spcPts val="1889"/>
                        </a:lnSpc>
                      </a:pPr>
                      <a:r>
                        <a:rPr lang="tr-TR" sz="1600" spc="-5" dirty="0">
                          <a:solidFill>
                            <a:srgbClr val="565655"/>
                          </a:solidFill>
                          <a:latin typeface="Arial MT"/>
                          <a:cs typeface="Arial MT"/>
                        </a:rPr>
                        <a:t>Cinsel aktif hasta oranı </a:t>
                      </a:r>
                      <a:r>
                        <a:rPr sz="1600" spc="-5" dirty="0">
                          <a:solidFill>
                            <a:srgbClr val="565655"/>
                          </a:solidFill>
                          <a:latin typeface="Arial MT"/>
                          <a:cs typeface="Arial MT"/>
                        </a:rPr>
                        <a:t>(n,</a:t>
                      </a:r>
                      <a:r>
                        <a:rPr sz="1600" spc="-40" dirty="0">
                          <a:solidFill>
                            <a:srgbClr val="565655"/>
                          </a:solidFill>
                          <a:latin typeface="Arial MT"/>
                          <a:cs typeface="Arial MT"/>
                        </a:rPr>
                        <a:t> </a:t>
                      </a:r>
                      <a:r>
                        <a:rPr sz="1600" spc="-10" dirty="0">
                          <a:solidFill>
                            <a:srgbClr val="565655"/>
                          </a:solidFill>
                          <a:latin typeface="Arial MT"/>
                          <a:cs typeface="Arial MT"/>
                        </a:rPr>
                        <a:t>%)</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0" algn="ctr">
                        <a:lnSpc>
                          <a:spcPts val="1889"/>
                        </a:lnSpc>
                      </a:pPr>
                      <a:r>
                        <a:rPr sz="1600" dirty="0">
                          <a:solidFill>
                            <a:srgbClr val="565655"/>
                          </a:solidFill>
                          <a:latin typeface="Arial MT"/>
                          <a:cs typeface="Arial MT"/>
                        </a:rPr>
                        <a:t>14</a:t>
                      </a:r>
                      <a:r>
                        <a:rPr sz="1600" spc="-100" dirty="0">
                          <a:solidFill>
                            <a:srgbClr val="565655"/>
                          </a:solidFill>
                          <a:latin typeface="Arial MT"/>
                          <a:cs typeface="Arial MT"/>
                        </a:rPr>
                        <a:t> </a:t>
                      </a:r>
                      <a:r>
                        <a:rPr sz="1600" dirty="0">
                          <a:solidFill>
                            <a:srgbClr val="565655"/>
                          </a:solidFill>
                          <a:latin typeface="Arial MT"/>
                          <a:cs typeface="Arial MT"/>
                        </a:rPr>
                        <a:t>(70.0%)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7070">
                        <a:lnSpc>
                          <a:spcPts val="1889"/>
                        </a:lnSpc>
                      </a:pPr>
                      <a:r>
                        <a:rPr sz="1600" dirty="0">
                          <a:solidFill>
                            <a:srgbClr val="565655"/>
                          </a:solidFill>
                          <a:latin typeface="Arial MT"/>
                          <a:cs typeface="Arial MT"/>
                        </a:rPr>
                        <a:t>19</a:t>
                      </a:r>
                      <a:r>
                        <a:rPr sz="1600" spc="-95" dirty="0">
                          <a:solidFill>
                            <a:srgbClr val="565655"/>
                          </a:solidFill>
                          <a:latin typeface="Arial MT"/>
                          <a:cs typeface="Arial MT"/>
                        </a:rPr>
                        <a:t> </a:t>
                      </a:r>
                      <a:r>
                        <a:rPr sz="1600" dirty="0">
                          <a:solidFill>
                            <a:srgbClr val="565655"/>
                          </a:solidFill>
                          <a:latin typeface="Arial MT"/>
                          <a:cs typeface="Arial MT"/>
                        </a:rPr>
                        <a:t>(95.0%)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0"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graphicFrame>
        <p:nvGraphicFramePr>
          <p:cNvPr id="5" name="object 5"/>
          <p:cNvGraphicFramePr>
            <a:graphicFrameLocks noGrp="1"/>
          </p:cNvGraphicFramePr>
          <p:nvPr>
            <p:extLst>
              <p:ext uri="{D42A27DB-BD31-4B8C-83A1-F6EECF244321}">
                <p14:modId xmlns:p14="http://schemas.microsoft.com/office/powerpoint/2010/main" val="94008438"/>
              </p:ext>
            </p:extLst>
          </p:nvPr>
        </p:nvGraphicFramePr>
        <p:xfrm>
          <a:off x="89512" y="2051050"/>
          <a:ext cx="8930002" cy="3007993"/>
        </p:xfrm>
        <a:graphic>
          <a:graphicData uri="http://schemas.openxmlformats.org/drawingml/2006/table">
            <a:tbl>
              <a:tblPr firstRow="1" bandRow="1">
                <a:tableStyleId>{2D5ABB26-0587-4C30-8999-92F81FD0307C}</a:tableStyleId>
              </a:tblPr>
              <a:tblGrid>
                <a:gridCol w="2112010">
                  <a:extLst>
                    <a:ext uri="{9D8B030D-6E8A-4147-A177-3AD203B41FA5}">
                      <a16:colId xmlns:a16="http://schemas.microsoft.com/office/drawing/2014/main" val="20000"/>
                    </a:ext>
                  </a:extLst>
                </a:gridCol>
                <a:gridCol w="1182369">
                  <a:extLst>
                    <a:ext uri="{9D8B030D-6E8A-4147-A177-3AD203B41FA5}">
                      <a16:colId xmlns:a16="http://schemas.microsoft.com/office/drawing/2014/main" val="20001"/>
                    </a:ext>
                  </a:extLst>
                </a:gridCol>
                <a:gridCol w="1182370">
                  <a:extLst>
                    <a:ext uri="{9D8B030D-6E8A-4147-A177-3AD203B41FA5}">
                      <a16:colId xmlns:a16="http://schemas.microsoft.com/office/drawing/2014/main" val="20002"/>
                    </a:ext>
                  </a:extLst>
                </a:gridCol>
                <a:gridCol w="1226820">
                  <a:extLst>
                    <a:ext uri="{9D8B030D-6E8A-4147-A177-3AD203B41FA5}">
                      <a16:colId xmlns:a16="http://schemas.microsoft.com/office/drawing/2014/main" val="20003"/>
                    </a:ext>
                  </a:extLst>
                </a:gridCol>
                <a:gridCol w="1026159">
                  <a:extLst>
                    <a:ext uri="{9D8B030D-6E8A-4147-A177-3AD203B41FA5}">
                      <a16:colId xmlns:a16="http://schemas.microsoft.com/office/drawing/2014/main" val="20004"/>
                    </a:ext>
                  </a:extLst>
                </a:gridCol>
                <a:gridCol w="1137920">
                  <a:extLst>
                    <a:ext uri="{9D8B030D-6E8A-4147-A177-3AD203B41FA5}">
                      <a16:colId xmlns:a16="http://schemas.microsoft.com/office/drawing/2014/main" val="20005"/>
                    </a:ext>
                  </a:extLst>
                </a:gridCol>
                <a:gridCol w="1062354">
                  <a:extLst>
                    <a:ext uri="{9D8B030D-6E8A-4147-A177-3AD203B41FA5}">
                      <a16:colId xmlns:a16="http://schemas.microsoft.com/office/drawing/2014/main" val="20006"/>
                    </a:ext>
                  </a:extLst>
                </a:gridCol>
              </a:tblGrid>
              <a:tr h="769874">
                <a:tc gridSpan="7">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57200">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52069" algn="ctr">
                        <a:lnSpc>
                          <a:spcPts val="2120"/>
                        </a:lnSpc>
                      </a:pPr>
                      <a:r>
                        <a:rPr lang="tr-TR" sz="1800" spc="-5" dirty="0">
                          <a:solidFill>
                            <a:srgbClr val="FF0000"/>
                          </a:solidFill>
                          <a:latin typeface="Arial MT"/>
                          <a:cs typeface="Arial MT"/>
                        </a:rPr>
                        <a:t>Arzu</a:t>
                      </a:r>
                      <a:endParaRPr sz="1800" dirty="0">
                        <a:latin typeface="Arial MT"/>
                        <a:cs typeface="Arial MT"/>
                      </a:endParaRPr>
                    </a:p>
                    <a:p>
                      <a:pPr marL="50165" algn="ctr">
                        <a:lnSpc>
                          <a:spcPts val="1370"/>
                        </a:lnSpc>
                        <a:spcBef>
                          <a:spcPts val="10"/>
                        </a:spcBef>
                      </a:pPr>
                      <a:r>
                        <a:rPr sz="1200" spc="-5" dirty="0">
                          <a:solidFill>
                            <a:srgbClr val="FF0000"/>
                          </a:solidFill>
                          <a:latin typeface="Arial MT"/>
                          <a:cs typeface="Arial MT"/>
                        </a:rPr>
                        <a:t>Min=1</a:t>
                      </a:r>
                      <a:r>
                        <a:rPr sz="1200" spc="-60" dirty="0">
                          <a:solidFill>
                            <a:srgbClr val="FF0000"/>
                          </a:solidFill>
                          <a:latin typeface="Arial MT"/>
                          <a:cs typeface="Arial MT"/>
                        </a:rPr>
                        <a:t> </a:t>
                      </a:r>
                      <a:r>
                        <a:rPr sz="1200" spc="-10"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227965" algn="ctr">
                        <a:lnSpc>
                          <a:spcPts val="2120"/>
                        </a:lnSpc>
                      </a:pPr>
                      <a:r>
                        <a:rPr lang="tr-TR" sz="1800" spc="-5" dirty="0">
                          <a:solidFill>
                            <a:srgbClr val="FF0000"/>
                          </a:solidFill>
                          <a:latin typeface="Arial MT"/>
                          <a:cs typeface="Arial MT"/>
                        </a:rPr>
                        <a:t>Uyarılma</a:t>
                      </a:r>
                      <a:endParaRPr sz="1800" dirty="0">
                        <a:latin typeface="Arial MT"/>
                        <a:cs typeface="Arial MT"/>
                      </a:endParaRPr>
                    </a:p>
                    <a:p>
                      <a:pPr marL="156210" algn="ctr">
                        <a:lnSpc>
                          <a:spcPts val="1370"/>
                        </a:lnSpc>
                        <a:spcBef>
                          <a:spcPts val="10"/>
                        </a:spcBef>
                      </a:pPr>
                      <a:r>
                        <a:rPr sz="1200" spc="-5" dirty="0">
                          <a:solidFill>
                            <a:srgbClr val="FF0000"/>
                          </a:solidFill>
                          <a:latin typeface="Arial MT"/>
                          <a:cs typeface="Arial MT"/>
                        </a:rPr>
                        <a:t>Min=0</a:t>
                      </a:r>
                      <a:r>
                        <a:rPr sz="1200" spc="-65" dirty="0">
                          <a:solidFill>
                            <a:srgbClr val="FF0000"/>
                          </a:solidFill>
                          <a:latin typeface="Arial MT"/>
                          <a:cs typeface="Arial MT"/>
                        </a:rPr>
                        <a:t> </a:t>
                      </a:r>
                      <a:r>
                        <a:rPr sz="1200" spc="-5"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42875" algn="ctr">
                        <a:lnSpc>
                          <a:spcPts val="1889"/>
                        </a:lnSpc>
                      </a:pPr>
                      <a:r>
                        <a:rPr lang="tr-TR" sz="1600" spc="-5" dirty="0">
                          <a:solidFill>
                            <a:srgbClr val="FF0000"/>
                          </a:solidFill>
                          <a:latin typeface="Arial MT"/>
                          <a:cs typeface="Arial MT"/>
                        </a:rPr>
                        <a:t>Islanma</a:t>
                      </a:r>
                      <a:endParaRPr sz="1600" dirty="0">
                        <a:latin typeface="Arial MT"/>
                        <a:cs typeface="Arial MT"/>
                      </a:endParaRPr>
                    </a:p>
                    <a:p>
                      <a:pPr marL="177800" algn="ctr">
                        <a:lnSpc>
                          <a:spcPct val="100000"/>
                        </a:lnSpc>
                        <a:spcBef>
                          <a:spcPts val="5"/>
                        </a:spcBef>
                      </a:pPr>
                      <a:r>
                        <a:rPr sz="1200" spc="-5" dirty="0">
                          <a:solidFill>
                            <a:srgbClr val="FF0000"/>
                          </a:solidFill>
                          <a:latin typeface="Arial MT"/>
                          <a:cs typeface="Arial MT"/>
                        </a:rPr>
                        <a:t>Min=0</a:t>
                      </a:r>
                      <a:r>
                        <a:rPr sz="1200" spc="-60" dirty="0">
                          <a:solidFill>
                            <a:srgbClr val="FF0000"/>
                          </a:solidFill>
                          <a:latin typeface="Arial MT"/>
                          <a:cs typeface="Arial MT"/>
                        </a:rPr>
                        <a:t> </a:t>
                      </a:r>
                      <a:r>
                        <a:rPr sz="1200" spc="-10"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R="86360" algn="ctr">
                        <a:lnSpc>
                          <a:spcPts val="1889"/>
                        </a:lnSpc>
                      </a:pPr>
                      <a:r>
                        <a:rPr sz="1600" spc="-10" dirty="0" err="1">
                          <a:solidFill>
                            <a:srgbClr val="FF0000"/>
                          </a:solidFill>
                          <a:latin typeface="Arial MT"/>
                          <a:cs typeface="Arial MT"/>
                        </a:rPr>
                        <a:t>Orga</a:t>
                      </a:r>
                      <a:r>
                        <a:rPr lang="tr-TR" sz="1600" spc="-10" dirty="0">
                          <a:solidFill>
                            <a:srgbClr val="FF0000"/>
                          </a:solidFill>
                          <a:latin typeface="Arial MT"/>
                          <a:cs typeface="Arial MT"/>
                        </a:rPr>
                        <a:t>z</a:t>
                      </a:r>
                      <a:r>
                        <a:rPr sz="1600" spc="-10" dirty="0">
                          <a:solidFill>
                            <a:srgbClr val="FF0000"/>
                          </a:solidFill>
                          <a:latin typeface="Arial MT"/>
                          <a:cs typeface="Arial MT"/>
                        </a:rPr>
                        <a:t>m</a:t>
                      </a:r>
                      <a:endParaRPr sz="1600" dirty="0">
                        <a:latin typeface="Arial MT"/>
                        <a:cs typeface="Arial MT"/>
                      </a:endParaRPr>
                    </a:p>
                    <a:p>
                      <a:pPr marR="86995" algn="ctr">
                        <a:lnSpc>
                          <a:spcPct val="100000"/>
                        </a:lnSpc>
                        <a:spcBef>
                          <a:spcPts val="5"/>
                        </a:spcBef>
                      </a:pPr>
                      <a:r>
                        <a:rPr sz="1200" spc="-5" dirty="0">
                          <a:solidFill>
                            <a:srgbClr val="FF0000"/>
                          </a:solidFill>
                          <a:latin typeface="Arial MT"/>
                          <a:cs typeface="Arial MT"/>
                        </a:rPr>
                        <a:t>Min=0</a:t>
                      </a:r>
                      <a:r>
                        <a:rPr sz="1200" spc="-75" dirty="0">
                          <a:solidFill>
                            <a:srgbClr val="FF0000"/>
                          </a:solidFill>
                          <a:latin typeface="Arial MT"/>
                          <a:cs typeface="Arial MT"/>
                        </a:rPr>
                        <a:t> </a:t>
                      </a:r>
                      <a:r>
                        <a:rPr sz="1200" spc="-10"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69850" algn="ctr">
                        <a:lnSpc>
                          <a:spcPts val="1889"/>
                        </a:lnSpc>
                      </a:pPr>
                      <a:r>
                        <a:rPr lang="tr-TR" sz="1600" spc="-5" dirty="0">
                          <a:solidFill>
                            <a:srgbClr val="FF0000"/>
                          </a:solidFill>
                          <a:latin typeface="Arial MT"/>
                          <a:cs typeface="Arial MT"/>
                        </a:rPr>
                        <a:t>Tatmin</a:t>
                      </a:r>
                      <a:endParaRPr sz="1600" dirty="0">
                        <a:latin typeface="Arial MT"/>
                        <a:cs typeface="Arial MT"/>
                      </a:endParaRPr>
                    </a:p>
                    <a:p>
                      <a:pPr marL="111125" algn="ctr">
                        <a:lnSpc>
                          <a:spcPct val="100000"/>
                        </a:lnSpc>
                        <a:spcBef>
                          <a:spcPts val="5"/>
                        </a:spcBef>
                      </a:pPr>
                      <a:r>
                        <a:rPr sz="1200" spc="-5" dirty="0">
                          <a:solidFill>
                            <a:srgbClr val="FF0000"/>
                          </a:solidFill>
                          <a:latin typeface="Arial MT"/>
                          <a:cs typeface="Arial MT"/>
                        </a:rPr>
                        <a:t>Min=1</a:t>
                      </a:r>
                      <a:r>
                        <a:rPr sz="1200" spc="-60" dirty="0">
                          <a:solidFill>
                            <a:srgbClr val="FF0000"/>
                          </a:solidFill>
                          <a:latin typeface="Arial MT"/>
                          <a:cs typeface="Arial MT"/>
                        </a:rPr>
                        <a:t> </a:t>
                      </a:r>
                      <a:r>
                        <a:rPr sz="1200" spc="-10"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95580" algn="ctr">
                        <a:lnSpc>
                          <a:spcPts val="1889"/>
                        </a:lnSpc>
                      </a:pPr>
                      <a:r>
                        <a:rPr lang="tr-TR" sz="1600" spc="-10" dirty="0" err="1">
                          <a:solidFill>
                            <a:srgbClr val="FF0000"/>
                          </a:solidFill>
                          <a:latin typeface="Arial MT"/>
                          <a:cs typeface="Arial MT"/>
                        </a:rPr>
                        <a:t>Ağrısızlık</a:t>
                      </a:r>
                      <a:endParaRPr sz="1600" dirty="0">
                        <a:latin typeface="Arial MT"/>
                        <a:cs typeface="Arial MT"/>
                      </a:endParaRPr>
                    </a:p>
                    <a:p>
                      <a:pPr marL="119380" algn="ctr">
                        <a:lnSpc>
                          <a:spcPct val="100000"/>
                        </a:lnSpc>
                        <a:spcBef>
                          <a:spcPts val="5"/>
                        </a:spcBef>
                      </a:pPr>
                      <a:r>
                        <a:rPr sz="1200" spc="-5" dirty="0">
                          <a:solidFill>
                            <a:srgbClr val="FF0000"/>
                          </a:solidFill>
                          <a:latin typeface="Arial MT"/>
                          <a:cs typeface="Arial MT"/>
                        </a:rPr>
                        <a:t>Min=0</a:t>
                      </a:r>
                      <a:r>
                        <a:rPr sz="1200" spc="-80" dirty="0">
                          <a:solidFill>
                            <a:srgbClr val="FF0000"/>
                          </a:solidFill>
                          <a:latin typeface="Arial MT"/>
                          <a:cs typeface="Arial MT"/>
                        </a:rPr>
                        <a:t> </a:t>
                      </a:r>
                      <a:r>
                        <a:rPr sz="1200" spc="-10" dirty="0">
                          <a:solidFill>
                            <a:srgbClr val="FF0000"/>
                          </a:solidFill>
                          <a:latin typeface="Arial MT"/>
                          <a:cs typeface="Arial MT"/>
                        </a:rPr>
                        <a:t>Max=5</a:t>
                      </a:r>
                      <a:endParaRPr sz="12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extLst>
                  <a:ext uri="{0D108BD9-81ED-4DB2-BD59-A6C34878D82A}">
                    <a16:rowId xmlns:a16="http://schemas.microsoft.com/office/drawing/2014/main" val="10001"/>
                  </a:ext>
                </a:extLst>
              </a:tr>
              <a:tr h="281050">
                <a:tc>
                  <a:txBody>
                    <a:bodyPr/>
                    <a:lstStyle/>
                    <a:p>
                      <a:pPr marL="43815">
                        <a:lnSpc>
                          <a:spcPts val="1889"/>
                        </a:lnSpc>
                      </a:pPr>
                      <a:r>
                        <a:rPr lang="tr-TR" sz="1600" dirty="0">
                          <a:solidFill>
                            <a:srgbClr val="565655"/>
                          </a:solidFill>
                          <a:latin typeface="Arial MT"/>
                          <a:cs typeface="Arial MT"/>
                        </a:rPr>
                        <a:t>Başlangıç</a:t>
                      </a:r>
                      <a:r>
                        <a:rPr sz="1600" spc="-110" dirty="0">
                          <a:solidFill>
                            <a:srgbClr val="565655"/>
                          </a:solidFill>
                          <a:latin typeface="Arial MT"/>
                          <a:cs typeface="Arial MT"/>
                        </a:rPr>
                        <a:t> </a:t>
                      </a:r>
                      <a:r>
                        <a:rPr sz="1600" spc="-5" dirty="0">
                          <a:solidFill>
                            <a:srgbClr val="565655"/>
                          </a:solidFill>
                          <a:latin typeface="Arial MT"/>
                          <a:cs typeface="Arial MT"/>
                        </a:rPr>
                        <a:t>(T</a:t>
                      </a:r>
                      <a:r>
                        <a:rPr sz="1500" spc="-7" baseline="-16666" dirty="0">
                          <a:solidFill>
                            <a:srgbClr val="565655"/>
                          </a:solidFill>
                          <a:latin typeface="Arial MT"/>
                          <a:cs typeface="Arial MT"/>
                        </a:rPr>
                        <a:t>1</a:t>
                      </a:r>
                      <a:r>
                        <a:rPr sz="1600" dirty="0">
                          <a:solidFill>
                            <a:srgbClr val="565655"/>
                          </a:solidFill>
                          <a:latin typeface="Arial MT"/>
                          <a:cs typeface="Arial MT"/>
                        </a:rPr>
                        <a:t>)</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89"/>
                        </a:lnSpc>
                      </a:pPr>
                      <a:r>
                        <a:rPr sz="1600" spc="-5" dirty="0">
                          <a:solidFill>
                            <a:srgbClr val="FFFFFF"/>
                          </a:solidFill>
                          <a:latin typeface="Arial MT"/>
                          <a:cs typeface="Arial MT"/>
                        </a:rPr>
                        <a:t>1.8</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165" algn="ctr">
                        <a:lnSpc>
                          <a:spcPts val="1889"/>
                        </a:lnSpc>
                      </a:pPr>
                      <a:r>
                        <a:rPr sz="1600" spc="-5" dirty="0">
                          <a:solidFill>
                            <a:srgbClr val="565655"/>
                          </a:solidFill>
                          <a:latin typeface="Arial MT"/>
                          <a:cs typeface="Arial MT"/>
                        </a:rPr>
                        <a:t>2.36</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8895" algn="ctr">
                        <a:lnSpc>
                          <a:spcPts val="1889"/>
                        </a:lnSpc>
                      </a:pPr>
                      <a:r>
                        <a:rPr sz="1600" spc="-5" dirty="0">
                          <a:solidFill>
                            <a:srgbClr val="565655"/>
                          </a:solidFill>
                          <a:latin typeface="Arial MT"/>
                          <a:cs typeface="Arial MT"/>
                        </a:rPr>
                        <a:t>2.57</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40360">
                        <a:lnSpc>
                          <a:spcPts val="1889"/>
                        </a:lnSpc>
                      </a:pPr>
                      <a:r>
                        <a:rPr sz="1600" spc="-5" dirty="0">
                          <a:solidFill>
                            <a:srgbClr val="565655"/>
                          </a:solidFill>
                          <a:latin typeface="Arial MT"/>
                          <a:cs typeface="Arial MT"/>
                        </a:rPr>
                        <a:t>2.6</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9530" algn="ctr">
                        <a:lnSpc>
                          <a:spcPts val="1889"/>
                        </a:lnSpc>
                      </a:pPr>
                      <a:r>
                        <a:rPr sz="1600" spc="-5" dirty="0">
                          <a:solidFill>
                            <a:srgbClr val="565655"/>
                          </a:solidFill>
                          <a:latin typeface="Arial MT"/>
                          <a:cs typeface="Arial MT"/>
                        </a:rPr>
                        <a:t>2.97</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889"/>
                        </a:lnSpc>
                      </a:pPr>
                      <a:r>
                        <a:rPr sz="1600" spc="-5" dirty="0">
                          <a:solidFill>
                            <a:srgbClr val="565655"/>
                          </a:solidFill>
                          <a:latin typeface="Arial MT"/>
                          <a:cs typeface="Arial MT"/>
                        </a:rPr>
                        <a:t>2.1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280924">
                <a:tc>
                  <a:txBody>
                    <a:bodyPr/>
                    <a:lstStyle/>
                    <a:p>
                      <a:pPr marL="43815">
                        <a:lnSpc>
                          <a:spcPts val="1885"/>
                        </a:lnSpc>
                      </a:pPr>
                      <a:r>
                        <a:rPr lang="tr-TR" sz="1600" spc="-20" dirty="0">
                          <a:solidFill>
                            <a:srgbClr val="FF0000"/>
                          </a:solidFill>
                          <a:latin typeface="Arial MT"/>
                          <a:cs typeface="Arial MT"/>
                        </a:rPr>
                        <a:t>12 haftalık Takip </a:t>
                      </a:r>
                      <a:r>
                        <a:rPr sz="1600" spc="-5" dirty="0">
                          <a:solidFill>
                            <a:srgbClr val="FF0000"/>
                          </a:solidFill>
                          <a:latin typeface="Arial MT"/>
                          <a:cs typeface="Arial MT"/>
                        </a:rPr>
                        <a:t>(T</a:t>
                      </a:r>
                      <a:r>
                        <a:rPr sz="1500" spc="-7" baseline="-16666" dirty="0">
                          <a:solidFill>
                            <a:srgbClr val="FF0000"/>
                          </a:solidFill>
                          <a:latin typeface="Arial MT"/>
                          <a:cs typeface="Arial MT"/>
                        </a:rPr>
                        <a:t>4</a:t>
                      </a:r>
                      <a:r>
                        <a:rPr sz="1600" spc="-5" dirty="0">
                          <a:solidFill>
                            <a:srgbClr val="FF0000"/>
                          </a:solidFill>
                          <a:latin typeface="Arial MT"/>
                          <a:cs typeface="Arial MT"/>
                        </a:rPr>
                        <a:t>)</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49530" algn="ctr">
                        <a:lnSpc>
                          <a:spcPts val="1885"/>
                        </a:lnSpc>
                      </a:pPr>
                      <a:r>
                        <a:rPr sz="1600" spc="-5" dirty="0">
                          <a:solidFill>
                            <a:srgbClr val="FF0000"/>
                          </a:solidFill>
                          <a:latin typeface="Arial MT"/>
                          <a:cs typeface="Arial MT"/>
                        </a:rPr>
                        <a:t>3.17</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50165" algn="ctr">
                        <a:lnSpc>
                          <a:spcPts val="1885"/>
                        </a:lnSpc>
                      </a:pPr>
                      <a:r>
                        <a:rPr sz="1600" spc="-5" dirty="0">
                          <a:solidFill>
                            <a:srgbClr val="FF0000"/>
                          </a:solidFill>
                          <a:latin typeface="Arial MT"/>
                          <a:cs typeface="Arial MT"/>
                        </a:rPr>
                        <a:t>4.40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48895" algn="ctr">
                        <a:lnSpc>
                          <a:spcPts val="1885"/>
                        </a:lnSpc>
                      </a:pPr>
                      <a:r>
                        <a:rPr sz="1600" spc="-5" dirty="0">
                          <a:solidFill>
                            <a:srgbClr val="FF0000"/>
                          </a:solidFill>
                          <a:latin typeface="Arial MT"/>
                          <a:cs typeface="Arial MT"/>
                        </a:rPr>
                        <a:t>4.06</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340360">
                        <a:lnSpc>
                          <a:spcPts val="1885"/>
                        </a:lnSpc>
                      </a:pPr>
                      <a:r>
                        <a:rPr sz="1600" spc="-5" dirty="0">
                          <a:solidFill>
                            <a:srgbClr val="FF0000"/>
                          </a:solidFill>
                          <a:latin typeface="Arial MT"/>
                          <a:cs typeface="Arial MT"/>
                        </a:rPr>
                        <a:t>4.8</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49530" algn="ctr">
                        <a:lnSpc>
                          <a:spcPts val="1885"/>
                        </a:lnSpc>
                      </a:pPr>
                      <a:r>
                        <a:rPr sz="1600" spc="-5" dirty="0">
                          <a:solidFill>
                            <a:srgbClr val="FF0000"/>
                          </a:solidFill>
                          <a:latin typeface="Arial MT"/>
                          <a:cs typeface="Arial MT"/>
                        </a:rPr>
                        <a:t>5.0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270" algn="ctr">
                        <a:lnSpc>
                          <a:spcPts val="1885"/>
                        </a:lnSpc>
                      </a:pPr>
                      <a:r>
                        <a:rPr sz="1600" spc="-5" dirty="0">
                          <a:solidFill>
                            <a:srgbClr val="FF0000"/>
                          </a:solidFill>
                          <a:latin typeface="Arial MT"/>
                          <a:cs typeface="Arial MT"/>
                        </a:rPr>
                        <a:t>4,4</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extLst>
                  <a:ext uri="{0D108BD9-81ED-4DB2-BD59-A6C34878D82A}">
                    <a16:rowId xmlns:a16="http://schemas.microsoft.com/office/drawing/2014/main" val="10003"/>
                  </a:ext>
                </a:extLst>
              </a:tr>
              <a:tr h="1218945">
                <a:tc>
                  <a:txBody>
                    <a:bodyPr/>
                    <a:lstStyle/>
                    <a:p>
                      <a:pPr>
                        <a:lnSpc>
                          <a:spcPts val="1889"/>
                        </a:lnSpc>
                      </a:pPr>
                      <a:r>
                        <a:rPr sz="1600" dirty="0">
                          <a:solidFill>
                            <a:srgbClr val="FFFFFF"/>
                          </a:solidFill>
                          <a:latin typeface="Arial MT"/>
                          <a:cs typeface="Arial MT"/>
                        </a:rPr>
                        <a:t>p</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0"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1435"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165"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38760">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1435"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1435" algn="ctr">
                        <a:lnSpc>
                          <a:spcPts val="1889"/>
                        </a:lnSpc>
                      </a:pPr>
                      <a:r>
                        <a:rPr sz="1600" spc="-5" dirty="0">
                          <a:solidFill>
                            <a:srgbClr val="565655"/>
                          </a:solidFill>
                          <a:latin typeface="Arial MT"/>
                          <a:cs typeface="Arial MT"/>
                        </a:rPr>
                        <a:t>&lt;</a:t>
                      </a:r>
                      <a:r>
                        <a:rPr sz="1600" spc="-105" dirty="0">
                          <a:solidFill>
                            <a:srgbClr val="565655"/>
                          </a:solidFill>
                          <a:latin typeface="Arial MT"/>
                          <a:cs typeface="Arial MT"/>
                        </a:rPr>
                        <a:t> </a:t>
                      </a:r>
                      <a:r>
                        <a:rPr sz="1600" spc="-5" dirty="0">
                          <a:solidFill>
                            <a:srgbClr val="565655"/>
                          </a:solidFill>
                          <a:latin typeface="Arial MT"/>
                          <a:cs typeface="Arial MT"/>
                        </a:rPr>
                        <a:t>0.001</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
        <p:nvSpPr>
          <p:cNvPr id="6" name="object 4">
            <a:extLst>
              <a:ext uri="{FF2B5EF4-FFF2-40B4-BE49-F238E27FC236}">
                <a16:creationId xmlns:a16="http://schemas.microsoft.com/office/drawing/2014/main" id="{D1A71CA3-0F5D-C84E-9F40-C099A038957C}"/>
              </a:ext>
            </a:extLst>
          </p:cNvPr>
          <p:cNvSpPr txBox="1">
            <a:spLocks/>
          </p:cNvSpPr>
          <p:nvPr/>
        </p:nvSpPr>
        <p:spPr>
          <a:xfrm>
            <a:off x="304800" y="458826"/>
            <a:ext cx="8153400" cy="1515800"/>
          </a:xfrm>
          <a:prstGeom prst="rect">
            <a:avLst/>
          </a:prstGeom>
        </p:spPr>
        <p:txBody>
          <a:bodyPr vert="horz" wrap="square" lIns="0" tIns="12700" rIns="0" bIns="0" rtlCol="0">
            <a:spAutoFit/>
          </a:bodyPr>
          <a:lstStyle>
            <a:lvl1pPr>
              <a:defRPr sz="6000" b="0" i="0">
                <a:solidFill>
                  <a:srgbClr val="565655"/>
                </a:solidFill>
                <a:latin typeface="Arial MT"/>
                <a:ea typeface="+mj-ea"/>
                <a:cs typeface="Arial MT"/>
              </a:defRPr>
            </a:lvl1pPr>
          </a:lstStyle>
          <a:p>
            <a:pPr marL="12700">
              <a:spcBef>
                <a:spcPts val="100"/>
              </a:spcBef>
            </a:pPr>
            <a:r>
              <a:rPr lang="tr-TR" sz="3200" kern="0" dirty="0">
                <a:latin typeface="Palatino Linotype"/>
                <a:cs typeface="Palatino Linotype"/>
              </a:rPr>
              <a:t>Sonuçlar-2 </a:t>
            </a:r>
          </a:p>
          <a:p>
            <a:pPr marL="12700">
              <a:spcBef>
                <a:spcPts val="100"/>
              </a:spcBef>
            </a:pPr>
            <a:r>
              <a:rPr lang="tr-TR" sz="3200" kern="0" dirty="0">
                <a:latin typeface="Palatino Linotype"/>
                <a:cs typeface="Palatino Linotype"/>
              </a:rPr>
              <a:t>K</a:t>
            </a:r>
            <a:r>
              <a:rPr lang="tr-TR" sz="3200" dirty="0">
                <a:latin typeface="Palatino Linotype"/>
                <a:cs typeface="Palatino Linotype"/>
              </a:rPr>
              <a:t>adın cinsel fonksiyon </a:t>
            </a:r>
            <a:r>
              <a:rPr lang="tr-TR" sz="3200" dirty="0" err="1">
                <a:latin typeface="Palatino Linotype"/>
                <a:cs typeface="Palatino Linotype"/>
              </a:rPr>
              <a:t>indexi</a:t>
            </a:r>
            <a:r>
              <a:rPr lang="tr-TR" sz="3200" dirty="0">
                <a:latin typeface="Palatino Linotype"/>
                <a:cs typeface="Palatino Linotype"/>
              </a:rPr>
              <a:t> (FSFI</a:t>
            </a:r>
            <a:r>
              <a:rPr lang="tr-TR" sz="3200" spc="-5" dirty="0">
                <a:latin typeface="Palatino Linotype"/>
                <a:cs typeface="Palatino Linotype"/>
              </a:rPr>
              <a:t>)</a:t>
            </a:r>
            <a:endParaRPr lang="tr-TR" sz="3200" dirty="0">
              <a:latin typeface="Palatino Linotype"/>
              <a:cs typeface="Palatino Linotype"/>
            </a:endParaRPr>
          </a:p>
          <a:p>
            <a:pPr marL="12700">
              <a:spcBef>
                <a:spcPts val="100"/>
              </a:spcBef>
            </a:pPr>
            <a:endParaRPr lang="tr-TR" sz="3200" kern="0" dirty="0">
              <a:latin typeface="Palatino Linotype"/>
              <a:cs typeface="Palatino Linotyp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graphicFrame>
        <p:nvGraphicFramePr>
          <p:cNvPr id="5" name="object 5"/>
          <p:cNvGraphicFramePr>
            <a:graphicFrameLocks noGrp="1"/>
          </p:cNvGraphicFramePr>
          <p:nvPr>
            <p:extLst>
              <p:ext uri="{D42A27DB-BD31-4B8C-83A1-F6EECF244321}">
                <p14:modId xmlns:p14="http://schemas.microsoft.com/office/powerpoint/2010/main" val="1467894716"/>
              </p:ext>
            </p:extLst>
          </p:nvPr>
        </p:nvGraphicFramePr>
        <p:xfrm>
          <a:off x="970280" y="2207388"/>
          <a:ext cx="6822440" cy="2443224"/>
        </p:xfrm>
        <a:graphic>
          <a:graphicData uri="http://schemas.openxmlformats.org/drawingml/2006/table">
            <a:tbl>
              <a:tblPr firstRow="1" bandRow="1">
                <a:tableStyleId>{2D5ABB26-0587-4C30-8999-92F81FD0307C}</a:tableStyleId>
              </a:tblPr>
              <a:tblGrid>
                <a:gridCol w="240284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tblGrid>
              <a:tr h="652017">
                <a:tc gridSpan="5">
                  <a:txBody>
                    <a:bodyPr/>
                    <a:lstStyle/>
                    <a:p>
                      <a:pPr>
                        <a:lnSpc>
                          <a:spcPct val="100000"/>
                        </a:lnSpc>
                      </a:pPr>
                      <a:endParaRPr sz="23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35254">
                <a:tc>
                  <a:txBody>
                    <a:bodyPr/>
                    <a:lstStyle/>
                    <a:p>
                      <a:pPr>
                        <a:lnSpc>
                          <a:spcPct val="100000"/>
                        </a:lnSpc>
                      </a:pPr>
                      <a:endParaRPr sz="23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270" algn="ctr">
                        <a:lnSpc>
                          <a:spcPts val="3754"/>
                        </a:lnSpc>
                      </a:pPr>
                      <a:r>
                        <a:rPr sz="3200" dirty="0">
                          <a:solidFill>
                            <a:srgbClr val="00AF50"/>
                          </a:solidFill>
                          <a:latin typeface="Arial MT"/>
                          <a:cs typeface="Arial MT"/>
                        </a:rPr>
                        <a:t>0</a:t>
                      </a:r>
                      <a:endParaRPr sz="32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905" algn="ctr">
                        <a:lnSpc>
                          <a:spcPts val="3754"/>
                        </a:lnSpc>
                      </a:pPr>
                      <a:r>
                        <a:rPr sz="3200" dirty="0">
                          <a:solidFill>
                            <a:srgbClr val="00AF50"/>
                          </a:solidFill>
                          <a:latin typeface="Arial MT"/>
                          <a:cs typeface="Arial MT"/>
                        </a:rPr>
                        <a:t>1</a:t>
                      </a:r>
                      <a:endParaRPr sz="32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905" algn="ctr">
                        <a:lnSpc>
                          <a:spcPts val="3754"/>
                        </a:lnSpc>
                      </a:pPr>
                      <a:r>
                        <a:rPr sz="3200" dirty="0">
                          <a:solidFill>
                            <a:srgbClr val="00AF50"/>
                          </a:solidFill>
                          <a:latin typeface="Arial MT"/>
                          <a:cs typeface="Arial MT"/>
                        </a:rPr>
                        <a:t>2</a:t>
                      </a:r>
                      <a:endParaRPr sz="32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R="83185" algn="ctr">
                        <a:lnSpc>
                          <a:spcPts val="3754"/>
                        </a:lnSpc>
                      </a:pPr>
                      <a:r>
                        <a:rPr sz="3200" dirty="0">
                          <a:solidFill>
                            <a:srgbClr val="00AF50"/>
                          </a:solidFill>
                          <a:latin typeface="Arial MT"/>
                          <a:cs typeface="Arial MT"/>
                        </a:rPr>
                        <a:t>3</a:t>
                      </a:r>
                      <a:endParaRPr sz="32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extLst>
                  <a:ext uri="{0D108BD9-81ED-4DB2-BD59-A6C34878D82A}">
                    <a16:rowId xmlns:a16="http://schemas.microsoft.com/office/drawing/2014/main" val="10001"/>
                  </a:ext>
                </a:extLst>
              </a:tr>
              <a:tr h="519810">
                <a:tc>
                  <a:txBody>
                    <a:bodyPr/>
                    <a:lstStyle/>
                    <a:p>
                      <a:pPr marL="43815">
                        <a:lnSpc>
                          <a:spcPts val="2120"/>
                        </a:lnSpc>
                      </a:pPr>
                      <a:r>
                        <a:rPr lang="tr-TR" sz="1800" dirty="0">
                          <a:solidFill>
                            <a:srgbClr val="565655"/>
                          </a:solidFill>
                          <a:latin typeface="Arial MT"/>
                          <a:cs typeface="Arial MT"/>
                        </a:rPr>
                        <a:t>Başlangıç</a:t>
                      </a:r>
                      <a:r>
                        <a:rPr sz="1800" spc="-95" dirty="0">
                          <a:solidFill>
                            <a:srgbClr val="565655"/>
                          </a:solidFill>
                          <a:latin typeface="Arial MT"/>
                          <a:cs typeface="Arial MT"/>
                        </a:rPr>
                        <a:t> </a:t>
                      </a:r>
                      <a:r>
                        <a:rPr sz="1800" dirty="0">
                          <a:solidFill>
                            <a:srgbClr val="565655"/>
                          </a:solidFill>
                          <a:latin typeface="Arial MT"/>
                          <a:cs typeface="Arial MT"/>
                        </a:rPr>
                        <a:t>(</a:t>
                      </a:r>
                      <a:r>
                        <a:rPr sz="1800" spc="15" dirty="0">
                          <a:solidFill>
                            <a:srgbClr val="565655"/>
                          </a:solidFill>
                          <a:latin typeface="Arial MT"/>
                          <a:cs typeface="Arial MT"/>
                        </a:rPr>
                        <a:t>T</a:t>
                      </a:r>
                      <a:r>
                        <a:rPr sz="1575" spc="-15" baseline="-15873" dirty="0">
                          <a:solidFill>
                            <a:srgbClr val="565655"/>
                          </a:solidFill>
                          <a:latin typeface="Arial MT"/>
                          <a:cs typeface="Arial MT"/>
                        </a:rPr>
                        <a:t>1</a:t>
                      </a:r>
                      <a:r>
                        <a:rPr sz="1800" dirty="0">
                          <a:solidFill>
                            <a:srgbClr val="565655"/>
                          </a:solidFill>
                          <a:latin typeface="Arial MT"/>
                          <a:cs typeface="Arial MT"/>
                        </a:rPr>
                        <a:t>)</a:t>
                      </a:r>
                      <a:endParaRPr sz="18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885"/>
                        </a:lnSpc>
                      </a:pPr>
                      <a:r>
                        <a:rPr sz="1600" spc="-5" dirty="0">
                          <a:solidFill>
                            <a:srgbClr val="565655"/>
                          </a:solidFill>
                          <a:latin typeface="Arial MT"/>
                          <a:cs typeface="Arial MT"/>
                        </a:rPr>
                        <a:t>5</a:t>
                      </a:r>
                      <a:r>
                        <a:rPr sz="1600" spc="-45" dirty="0">
                          <a:solidFill>
                            <a:srgbClr val="565655"/>
                          </a:solidFill>
                          <a:latin typeface="Arial MT"/>
                          <a:cs typeface="Arial MT"/>
                        </a:rPr>
                        <a:t> </a:t>
                      </a:r>
                      <a:r>
                        <a:rPr sz="1600" spc="-5" dirty="0">
                          <a:solidFill>
                            <a:srgbClr val="565655"/>
                          </a:solidFill>
                          <a:latin typeface="Arial MT"/>
                          <a:cs typeface="Arial MT"/>
                        </a:rPr>
                        <a:t>(25%)</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85"/>
                        </a:lnSpc>
                      </a:pPr>
                      <a:r>
                        <a:rPr sz="1600" spc="-5" dirty="0">
                          <a:solidFill>
                            <a:srgbClr val="565655"/>
                          </a:solidFill>
                          <a:latin typeface="Arial MT"/>
                          <a:cs typeface="Arial MT"/>
                        </a:rPr>
                        <a:t>9</a:t>
                      </a:r>
                      <a:r>
                        <a:rPr sz="1600" spc="-45" dirty="0">
                          <a:solidFill>
                            <a:srgbClr val="565655"/>
                          </a:solidFill>
                          <a:latin typeface="Arial MT"/>
                          <a:cs typeface="Arial MT"/>
                        </a:rPr>
                        <a:t> </a:t>
                      </a:r>
                      <a:r>
                        <a:rPr sz="1600" spc="-5" dirty="0">
                          <a:solidFill>
                            <a:srgbClr val="565655"/>
                          </a:solidFill>
                          <a:latin typeface="Arial MT"/>
                          <a:cs typeface="Arial MT"/>
                        </a:rPr>
                        <a:t>(45%)</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885"/>
                        </a:lnSpc>
                      </a:pPr>
                      <a:r>
                        <a:rPr sz="1600" spc="-5" dirty="0">
                          <a:solidFill>
                            <a:srgbClr val="565655"/>
                          </a:solidFill>
                          <a:latin typeface="Arial MT"/>
                          <a:cs typeface="Arial MT"/>
                        </a:rPr>
                        <a:t>5</a:t>
                      </a:r>
                      <a:r>
                        <a:rPr sz="1600" spc="-45" dirty="0">
                          <a:solidFill>
                            <a:srgbClr val="565655"/>
                          </a:solidFill>
                          <a:latin typeface="Arial MT"/>
                          <a:cs typeface="Arial MT"/>
                        </a:rPr>
                        <a:t> </a:t>
                      </a:r>
                      <a:r>
                        <a:rPr sz="1600" spc="-5" dirty="0">
                          <a:solidFill>
                            <a:srgbClr val="565655"/>
                          </a:solidFill>
                          <a:latin typeface="Arial MT"/>
                          <a:cs typeface="Arial MT"/>
                        </a:rPr>
                        <a:t>(25%)</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51435" algn="ctr">
                        <a:lnSpc>
                          <a:spcPts val="1885"/>
                        </a:lnSpc>
                      </a:pPr>
                      <a:r>
                        <a:rPr sz="1600" spc="-5" dirty="0">
                          <a:solidFill>
                            <a:srgbClr val="565655"/>
                          </a:solidFill>
                          <a:latin typeface="Arial MT"/>
                          <a:cs typeface="Arial MT"/>
                        </a:rPr>
                        <a:t>1</a:t>
                      </a:r>
                      <a:r>
                        <a:rPr sz="1600" spc="-45" dirty="0">
                          <a:solidFill>
                            <a:srgbClr val="565655"/>
                          </a:solidFill>
                          <a:latin typeface="Arial MT"/>
                          <a:cs typeface="Arial MT"/>
                        </a:rPr>
                        <a:t> </a:t>
                      </a:r>
                      <a:r>
                        <a:rPr sz="1600" spc="-5" dirty="0">
                          <a:solidFill>
                            <a:srgbClr val="565655"/>
                          </a:solidFill>
                          <a:latin typeface="Arial MT"/>
                          <a:cs typeface="Arial MT"/>
                        </a:rPr>
                        <a:t>(5%)</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636143">
                <a:tc>
                  <a:txBody>
                    <a:bodyPr/>
                    <a:lstStyle/>
                    <a:p>
                      <a:pPr marL="43815">
                        <a:lnSpc>
                          <a:spcPts val="2120"/>
                        </a:lnSpc>
                      </a:pPr>
                      <a:r>
                        <a:rPr lang="tr-TR" sz="1800" dirty="0">
                          <a:solidFill>
                            <a:srgbClr val="D418FF"/>
                          </a:solidFill>
                          <a:latin typeface="Arial MT"/>
                          <a:cs typeface="Arial MT"/>
                        </a:rPr>
                        <a:t>12 haftalık takip </a:t>
                      </a:r>
                      <a:r>
                        <a:rPr sz="1800" dirty="0">
                          <a:solidFill>
                            <a:srgbClr val="D418FF"/>
                          </a:solidFill>
                          <a:latin typeface="Arial MT"/>
                          <a:cs typeface="Arial MT"/>
                        </a:rPr>
                        <a:t>(T</a:t>
                      </a:r>
                      <a:r>
                        <a:rPr sz="1575" baseline="-15873" dirty="0">
                          <a:solidFill>
                            <a:srgbClr val="D418FF"/>
                          </a:solidFill>
                          <a:latin typeface="Arial MT"/>
                          <a:cs typeface="Arial MT"/>
                        </a:rPr>
                        <a:t>4</a:t>
                      </a:r>
                      <a:r>
                        <a:rPr sz="1800" dirty="0">
                          <a:solidFill>
                            <a:srgbClr val="D418FF"/>
                          </a:solidFill>
                          <a:latin typeface="Arial MT"/>
                          <a:cs typeface="Arial MT"/>
                        </a:rPr>
                        <a:t>)</a:t>
                      </a:r>
                      <a:endParaRPr sz="18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1270" algn="ctr">
                        <a:lnSpc>
                          <a:spcPts val="1889"/>
                        </a:lnSpc>
                      </a:pPr>
                      <a:r>
                        <a:rPr sz="1600" spc="-5" dirty="0">
                          <a:solidFill>
                            <a:srgbClr val="D418FF"/>
                          </a:solidFill>
                          <a:latin typeface="Arial MT"/>
                          <a:cs typeface="Arial MT"/>
                        </a:rPr>
                        <a:t>14</a:t>
                      </a:r>
                      <a:r>
                        <a:rPr sz="1600" spc="-55" dirty="0">
                          <a:solidFill>
                            <a:srgbClr val="D418FF"/>
                          </a:solidFill>
                          <a:latin typeface="Arial MT"/>
                          <a:cs typeface="Arial MT"/>
                        </a:rPr>
                        <a:t> </a:t>
                      </a:r>
                      <a:r>
                        <a:rPr sz="1600" spc="-5" dirty="0">
                          <a:solidFill>
                            <a:srgbClr val="D418FF"/>
                          </a:solidFill>
                          <a:latin typeface="Arial MT"/>
                          <a:cs typeface="Arial MT"/>
                        </a:rPr>
                        <a:t>(70%)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635" algn="ctr">
                        <a:lnSpc>
                          <a:spcPts val="1889"/>
                        </a:lnSpc>
                      </a:pPr>
                      <a:r>
                        <a:rPr sz="1600" spc="-5" dirty="0">
                          <a:solidFill>
                            <a:srgbClr val="D418FF"/>
                          </a:solidFill>
                          <a:latin typeface="Arial MT"/>
                          <a:cs typeface="Arial MT"/>
                        </a:rPr>
                        <a:t>3</a:t>
                      </a:r>
                      <a:r>
                        <a:rPr sz="1600" spc="-45" dirty="0">
                          <a:solidFill>
                            <a:srgbClr val="D418FF"/>
                          </a:solidFill>
                          <a:latin typeface="Arial MT"/>
                          <a:cs typeface="Arial MT"/>
                        </a:rPr>
                        <a:t> </a:t>
                      </a:r>
                      <a:r>
                        <a:rPr sz="1600" spc="-5" dirty="0">
                          <a:solidFill>
                            <a:srgbClr val="D418FF"/>
                          </a:solidFill>
                          <a:latin typeface="Arial MT"/>
                          <a:cs typeface="Arial MT"/>
                        </a:rPr>
                        <a:t>(15%)</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L="635" algn="ctr">
                        <a:lnSpc>
                          <a:spcPts val="1889"/>
                        </a:lnSpc>
                      </a:pPr>
                      <a:r>
                        <a:rPr sz="1600" spc="-5" dirty="0">
                          <a:solidFill>
                            <a:srgbClr val="D418FF"/>
                          </a:solidFill>
                          <a:latin typeface="Arial MT"/>
                          <a:cs typeface="Arial MT"/>
                        </a:rPr>
                        <a:t>2</a:t>
                      </a:r>
                      <a:r>
                        <a:rPr sz="1600" spc="-45" dirty="0">
                          <a:solidFill>
                            <a:srgbClr val="D418FF"/>
                          </a:solidFill>
                          <a:latin typeface="Arial MT"/>
                          <a:cs typeface="Arial MT"/>
                        </a:rPr>
                        <a:t> </a:t>
                      </a:r>
                      <a:r>
                        <a:rPr sz="1600" spc="-5" dirty="0">
                          <a:solidFill>
                            <a:srgbClr val="D418FF"/>
                          </a:solidFill>
                          <a:latin typeface="Arial MT"/>
                          <a:cs typeface="Arial MT"/>
                        </a:rPr>
                        <a:t>(10%)</a:t>
                      </a:r>
                      <a:endParaRPr sz="160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tc>
                  <a:txBody>
                    <a:bodyPr/>
                    <a:lstStyle/>
                    <a:p>
                      <a:pPr marR="51435" algn="ctr">
                        <a:lnSpc>
                          <a:spcPts val="1889"/>
                        </a:lnSpc>
                      </a:pPr>
                      <a:r>
                        <a:rPr sz="1600" spc="-5" dirty="0">
                          <a:solidFill>
                            <a:srgbClr val="D418FF"/>
                          </a:solidFill>
                          <a:latin typeface="Arial MT"/>
                          <a:cs typeface="Arial MT"/>
                        </a:rPr>
                        <a:t>1</a:t>
                      </a:r>
                      <a:r>
                        <a:rPr sz="1600" spc="-45" dirty="0">
                          <a:solidFill>
                            <a:srgbClr val="D418FF"/>
                          </a:solidFill>
                          <a:latin typeface="Arial MT"/>
                          <a:cs typeface="Arial MT"/>
                        </a:rPr>
                        <a:t> </a:t>
                      </a:r>
                      <a:r>
                        <a:rPr sz="1600" spc="-5" dirty="0">
                          <a:solidFill>
                            <a:srgbClr val="D418FF"/>
                          </a:solidFill>
                          <a:latin typeface="Arial MT"/>
                          <a:cs typeface="Arial MT"/>
                        </a:rPr>
                        <a:t>(5%)</a:t>
                      </a:r>
                      <a:endParaRPr sz="1600" dirty="0">
                        <a:latin typeface="Arial MT"/>
                        <a:cs typeface="Arial MT"/>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8E8E8"/>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2519552" y="4782057"/>
            <a:ext cx="3957448" cy="1490152"/>
          </a:xfrm>
          <a:prstGeom prst="rect">
            <a:avLst/>
          </a:prstGeom>
        </p:spPr>
        <p:txBody>
          <a:bodyPr vert="horz" wrap="square" lIns="0" tIns="12700" rIns="0" bIns="0" rtlCol="0">
            <a:spAutoFit/>
          </a:bodyPr>
          <a:lstStyle/>
          <a:p>
            <a:pPr marL="12700">
              <a:lnSpc>
                <a:spcPct val="100000"/>
              </a:lnSpc>
              <a:spcBef>
                <a:spcPts val="100"/>
              </a:spcBef>
              <a:tabLst>
                <a:tab pos="241300" algn="l"/>
              </a:tabLst>
            </a:pPr>
            <a:r>
              <a:rPr lang="tr-TR" sz="2400" b="1" i="1" dirty="0">
                <a:solidFill>
                  <a:srgbClr val="92D050"/>
                </a:solidFill>
                <a:latin typeface="Palatino Linotype"/>
                <a:cs typeface="Palatino Linotype"/>
              </a:rPr>
              <a:t>0 –</a:t>
            </a:r>
            <a:r>
              <a:rPr lang="tr-TR" sz="2400" b="1" i="1" dirty="0" err="1">
                <a:solidFill>
                  <a:srgbClr val="92D050"/>
                </a:solidFill>
                <a:latin typeface="Palatino Linotype"/>
                <a:cs typeface="Palatino Linotype"/>
              </a:rPr>
              <a:t>Kontinans</a:t>
            </a:r>
            <a:r>
              <a:rPr lang="tr-TR" sz="2400" b="1" i="1" dirty="0">
                <a:solidFill>
                  <a:srgbClr val="92D050"/>
                </a:solidFill>
                <a:latin typeface="Palatino Linotype"/>
                <a:cs typeface="Palatino Linotype"/>
              </a:rPr>
              <a:t>(Kaçırma yok)</a:t>
            </a:r>
            <a:endParaRPr lang="tr-TR" sz="2400" dirty="0">
              <a:latin typeface="Palatino Linotype"/>
              <a:cs typeface="Palatino Linotype"/>
            </a:endParaRPr>
          </a:p>
          <a:p>
            <a:pPr marL="241300" indent="-228600">
              <a:lnSpc>
                <a:spcPct val="100000"/>
              </a:lnSpc>
              <a:buAutoNum type="arabicPlain"/>
              <a:tabLst>
                <a:tab pos="241300" algn="l"/>
              </a:tabLst>
            </a:pPr>
            <a:r>
              <a:rPr lang="tr-TR" sz="2400" b="1" i="1" dirty="0">
                <a:solidFill>
                  <a:srgbClr val="92D050"/>
                </a:solidFill>
                <a:latin typeface="Palatino Linotype"/>
                <a:cs typeface="Palatino Linotype"/>
              </a:rPr>
              <a:t>-Hafif </a:t>
            </a:r>
            <a:r>
              <a:rPr lang="tr-TR" sz="2400" b="1" i="1" dirty="0" err="1">
                <a:solidFill>
                  <a:srgbClr val="92D050"/>
                </a:solidFill>
                <a:latin typeface="Palatino Linotype"/>
                <a:cs typeface="Palatino Linotype"/>
              </a:rPr>
              <a:t>inkontinans</a:t>
            </a:r>
            <a:endParaRPr lang="tr-TR" sz="2400" dirty="0">
              <a:latin typeface="Palatino Linotype"/>
              <a:cs typeface="Palatino Linotype"/>
            </a:endParaRPr>
          </a:p>
          <a:p>
            <a:pPr marL="241300" indent="-228600">
              <a:lnSpc>
                <a:spcPct val="100000"/>
              </a:lnSpc>
              <a:buAutoNum type="arabicPlain"/>
              <a:tabLst>
                <a:tab pos="241300" algn="l"/>
              </a:tabLst>
            </a:pPr>
            <a:r>
              <a:rPr lang="tr-TR" sz="2400" b="1" i="1" dirty="0">
                <a:solidFill>
                  <a:srgbClr val="92D050"/>
                </a:solidFill>
                <a:latin typeface="Palatino Linotype"/>
                <a:cs typeface="Palatino Linotype"/>
              </a:rPr>
              <a:t>-Orta </a:t>
            </a:r>
            <a:r>
              <a:rPr lang="tr-TR" sz="2400" b="1" i="1" dirty="0" err="1">
                <a:solidFill>
                  <a:srgbClr val="92D050"/>
                </a:solidFill>
                <a:latin typeface="Palatino Linotype"/>
                <a:cs typeface="Palatino Linotype"/>
              </a:rPr>
              <a:t>inkontinans</a:t>
            </a:r>
            <a:endParaRPr lang="tr-TR" sz="2400" dirty="0">
              <a:latin typeface="Palatino Linotype"/>
              <a:cs typeface="Palatino Linotype"/>
            </a:endParaRPr>
          </a:p>
          <a:p>
            <a:pPr marL="241300" indent="-228600">
              <a:lnSpc>
                <a:spcPct val="100000"/>
              </a:lnSpc>
              <a:buAutoNum type="arabicPlain"/>
              <a:tabLst>
                <a:tab pos="241300" algn="l"/>
              </a:tabLst>
            </a:pPr>
            <a:r>
              <a:rPr lang="tr-TR" sz="2400" b="1" i="1" dirty="0">
                <a:solidFill>
                  <a:srgbClr val="92D050"/>
                </a:solidFill>
                <a:latin typeface="Palatino Linotype"/>
                <a:cs typeface="Palatino Linotype"/>
              </a:rPr>
              <a:t>-Ciddi </a:t>
            </a:r>
            <a:r>
              <a:rPr lang="tr-TR" sz="2400" b="1" i="1" dirty="0" err="1">
                <a:solidFill>
                  <a:srgbClr val="92D050"/>
                </a:solidFill>
                <a:latin typeface="Palatino Linotype"/>
                <a:cs typeface="Palatino Linotype"/>
              </a:rPr>
              <a:t>inkontinans</a:t>
            </a:r>
            <a:endParaRPr lang="tr-TR" sz="2400" dirty="0">
              <a:latin typeface="Palatino Linotype"/>
              <a:cs typeface="Palatino Linotype"/>
            </a:endParaRPr>
          </a:p>
        </p:txBody>
      </p:sp>
      <p:sp>
        <p:nvSpPr>
          <p:cNvPr id="9" name="object 4">
            <a:extLst>
              <a:ext uri="{FF2B5EF4-FFF2-40B4-BE49-F238E27FC236}">
                <a16:creationId xmlns:a16="http://schemas.microsoft.com/office/drawing/2014/main" id="{70370B30-0FEB-804E-97C7-3A26B0EF549D}"/>
              </a:ext>
            </a:extLst>
          </p:cNvPr>
          <p:cNvSpPr txBox="1">
            <a:spLocks/>
          </p:cNvSpPr>
          <p:nvPr/>
        </p:nvSpPr>
        <p:spPr>
          <a:xfrm>
            <a:off x="304800" y="458826"/>
            <a:ext cx="8153400" cy="1010533"/>
          </a:xfrm>
          <a:prstGeom prst="rect">
            <a:avLst/>
          </a:prstGeom>
        </p:spPr>
        <p:txBody>
          <a:bodyPr vert="horz" wrap="square" lIns="0" tIns="12700" rIns="0" bIns="0" rtlCol="0">
            <a:spAutoFit/>
          </a:bodyPr>
          <a:lstStyle>
            <a:lvl1pPr>
              <a:defRPr sz="6000" b="0" i="0">
                <a:solidFill>
                  <a:srgbClr val="565655"/>
                </a:solidFill>
                <a:latin typeface="Arial MT"/>
                <a:ea typeface="+mj-ea"/>
                <a:cs typeface="Arial MT"/>
              </a:defRPr>
            </a:lvl1pPr>
          </a:lstStyle>
          <a:p>
            <a:pPr marL="12700">
              <a:spcBef>
                <a:spcPts val="100"/>
              </a:spcBef>
            </a:pPr>
            <a:r>
              <a:rPr lang="tr-TR" sz="3200" kern="0" dirty="0">
                <a:latin typeface="Palatino Linotype"/>
                <a:cs typeface="Palatino Linotype"/>
              </a:rPr>
              <a:t>Sonuçlar- 3 </a:t>
            </a:r>
          </a:p>
          <a:p>
            <a:pPr marL="12700">
              <a:spcBef>
                <a:spcPts val="100"/>
              </a:spcBef>
            </a:pPr>
            <a:r>
              <a:rPr lang="tr-TR" sz="3200" kern="0" dirty="0" err="1">
                <a:latin typeface="Palatino Linotype"/>
                <a:cs typeface="Palatino Linotype"/>
              </a:rPr>
              <a:t>Stress</a:t>
            </a:r>
            <a:r>
              <a:rPr lang="tr-TR" sz="3200" kern="0" dirty="0">
                <a:latin typeface="Palatino Linotype"/>
                <a:cs typeface="Palatino Linotype"/>
              </a:rPr>
              <a:t> </a:t>
            </a:r>
            <a:r>
              <a:rPr lang="tr-TR" sz="3200" kern="0" dirty="0" err="1">
                <a:latin typeface="Palatino Linotype"/>
                <a:cs typeface="Palatino Linotype"/>
              </a:rPr>
              <a:t>İnkontinans</a:t>
            </a:r>
            <a:r>
              <a:rPr lang="tr-TR" sz="3200" kern="0" dirty="0">
                <a:latin typeface="Palatino Linotype"/>
                <a:cs typeface="Palatino Linotype"/>
              </a:rPr>
              <a:t>(İdrar kaçırma)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5" name="object 5"/>
          <p:cNvSpPr/>
          <p:nvPr/>
        </p:nvSpPr>
        <p:spPr>
          <a:xfrm>
            <a:off x="3803903" y="2560447"/>
            <a:ext cx="1349375" cy="2155825"/>
          </a:xfrm>
          <a:custGeom>
            <a:avLst/>
            <a:gdLst/>
            <a:ahLst/>
            <a:cxnLst/>
            <a:rect l="l" t="t" r="r" b="b"/>
            <a:pathLst>
              <a:path w="1349375" h="2155825">
                <a:moveTo>
                  <a:pt x="812292" y="0"/>
                </a:moveTo>
                <a:lnTo>
                  <a:pt x="766539" y="1678"/>
                </a:lnTo>
                <a:lnTo>
                  <a:pt x="721959" y="6715"/>
                </a:lnTo>
                <a:lnTo>
                  <a:pt x="678551" y="15109"/>
                </a:lnTo>
                <a:lnTo>
                  <a:pt x="636315" y="26862"/>
                </a:lnTo>
                <a:lnTo>
                  <a:pt x="595252" y="41973"/>
                </a:lnTo>
                <a:lnTo>
                  <a:pt x="555360" y="60442"/>
                </a:lnTo>
                <a:lnTo>
                  <a:pt x="516640" y="82270"/>
                </a:lnTo>
                <a:lnTo>
                  <a:pt x="479091" y="107457"/>
                </a:lnTo>
                <a:lnTo>
                  <a:pt x="442714" y="136003"/>
                </a:lnTo>
                <a:lnTo>
                  <a:pt x="407508" y="167909"/>
                </a:lnTo>
                <a:lnTo>
                  <a:pt x="373472" y="203173"/>
                </a:lnTo>
                <a:lnTo>
                  <a:pt x="340608" y="241798"/>
                </a:lnTo>
                <a:lnTo>
                  <a:pt x="308913" y="283782"/>
                </a:lnTo>
                <a:lnTo>
                  <a:pt x="278390" y="329126"/>
                </a:lnTo>
                <a:lnTo>
                  <a:pt x="249036" y="377830"/>
                </a:lnTo>
                <a:lnTo>
                  <a:pt x="220853" y="429894"/>
                </a:lnTo>
                <a:lnTo>
                  <a:pt x="199308" y="473191"/>
                </a:lnTo>
                <a:lnTo>
                  <a:pt x="178870" y="517128"/>
                </a:lnTo>
                <a:lnTo>
                  <a:pt x="159538" y="561704"/>
                </a:lnTo>
                <a:lnTo>
                  <a:pt x="141313" y="606919"/>
                </a:lnTo>
                <a:lnTo>
                  <a:pt x="124194" y="652774"/>
                </a:lnTo>
                <a:lnTo>
                  <a:pt x="108180" y="699266"/>
                </a:lnTo>
                <a:lnTo>
                  <a:pt x="93272" y="746398"/>
                </a:lnTo>
                <a:lnTo>
                  <a:pt x="79470" y="794167"/>
                </a:lnTo>
                <a:lnTo>
                  <a:pt x="66773" y="842574"/>
                </a:lnTo>
                <a:lnTo>
                  <a:pt x="55181" y="891619"/>
                </a:lnTo>
                <a:lnTo>
                  <a:pt x="44694" y="941301"/>
                </a:lnTo>
                <a:lnTo>
                  <a:pt x="35312" y="991620"/>
                </a:lnTo>
                <a:lnTo>
                  <a:pt x="27034" y="1042575"/>
                </a:lnTo>
                <a:lnTo>
                  <a:pt x="19860" y="1094167"/>
                </a:lnTo>
                <a:lnTo>
                  <a:pt x="13791" y="1146395"/>
                </a:lnTo>
                <a:lnTo>
                  <a:pt x="8825" y="1199258"/>
                </a:lnTo>
                <a:lnTo>
                  <a:pt x="4964" y="1252758"/>
                </a:lnTo>
                <a:lnTo>
                  <a:pt x="2206" y="1306892"/>
                </a:lnTo>
                <a:lnTo>
                  <a:pt x="551" y="1361661"/>
                </a:lnTo>
                <a:lnTo>
                  <a:pt x="0" y="1417065"/>
                </a:lnTo>
                <a:lnTo>
                  <a:pt x="899" y="1476127"/>
                </a:lnTo>
                <a:lnTo>
                  <a:pt x="3599" y="1532443"/>
                </a:lnTo>
                <a:lnTo>
                  <a:pt x="8103" y="1586017"/>
                </a:lnTo>
                <a:lnTo>
                  <a:pt x="14414" y="1636855"/>
                </a:lnTo>
                <a:lnTo>
                  <a:pt x="22535" y="1684960"/>
                </a:lnTo>
                <a:lnTo>
                  <a:pt x="32468" y="1730337"/>
                </a:lnTo>
                <a:lnTo>
                  <a:pt x="44217" y="1772990"/>
                </a:lnTo>
                <a:lnTo>
                  <a:pt x="57821" y="1813010"/>
                </a:lnTo>
                <a:lnTo>
                  <a:pt x="78676" y="1862634"/>
                </a:lnTo>
                <a:lnTo>
                  <a:pt x="102869" y="1909016"/>
                </a:lnTo>
                <a:lnTo>
                  <a:pt x="130365" y="1952069"/>
                </a:lnTo>
                <a:lnTo>
                  <a:pt x="161162" y="1991788"/>
                </a:lnTo>
                <a:lnTo>
                  <a:pt x="195262" y="2028169"/>
                </a:lnTo>
                <a:lnTo>
                  <a:pt x="232663" y="2061209"/>
                </a:lnTo>
                <a:lnTo>
                  <a:pt x="273315" y="2089964"/>
                </a:lnTo>
                <a:lnTo>
                  <a:pt x="317166" y="2113491"/>
                </a:lnTo>
                <a:lnTo>
                  <a:pt x="364220" y="2131790"/>
                </a:lnTo>
                <a:lnTo>
                  <a:pt x="414480" y="2144860"/>
                </a:lnTo>
                <a:lnTo>
                  <a:pt x="467952" y="2152702"/>
                </a:lnTo>
                <a:lnTo>
                  <a:pt x="524637" y="2155316"/>
                </a:lnTo>
                <a:lnTo>
                  <a:pt x="577123" y="2153243"/>
                </a:lnTo>
                <a:lnTo>
                  <a:pt x="627750" y="2147018"/>
                </a:lnTo>
                <a:lnTo>
                  <a:pt x="676518" y="2136635"/>
                </a:lnTo>
                <a:lnTo>
                  <a:pt x="723427" y="2122089"/>
                </a:lnTo>
                <a:lnTo>
                  <a:pt x="768476" y="2103373"/>
                </a:lnTo>
                <a:lnTo>
                  <a:pt x="805117" y="2084144"/>
                </a:lnTo>
                <a:lnTo>
                  <a:pt x="841379" y="2060998"/>
                </a:lnTo>
                <a:lnTo>
                  <a:pt x="871584" y="2038222"/>
                </a:lnTo>
                <a:lnTo>
                  <a:pt x="523240" y="2038222"/>
                </a:lnTo>
                <a:lnTo>
                  <a:pt x="482143" y="2033724"/>
                </a:lnTo>
                <a:lnTo>
                  <a:pt x="446309" y="2020236"/>
                </a:lnTo>
                <a:lnTo>
                  <a:pt x="390525" y="1966340"/>
                </a:lnTo>
                <a:lnTo>
                  <a:pt x="370762" y="1926332"/>
                </a:lnTo>
                <a:lnTo>
                  <a:pt x="356631" y="1878298"/>
                </a:lnTo>
                <a:lnTo>
                  <a:pt x="348144" y="1822215"/>
                </a:lnTo>
                <a:lnTo>
                  <a:pt x="345313" y="1758060"/>
                </a:lnTo>
                <a:lnTo>
                  <a:pt x="345717" y="1712383"/>
                </a:lnTo>
                <a:lnTo>
                  <a:pt x="346932" y="1665745"/>
                </a:lnTo>
                <a:lnTo>
                  <a:pt x="348956" y="1618152"/>
                </a:lnTo>
                <a:lnTo>
                  <a:pt x="351790" y="1569608"/>
                </a:lnTo>
                <a:lnTo>
                  <a:pt x="355433" y="1520118"/>
                </a:lnTo>
                <a:lnTo>
                  <a:pt x="359886" y="1469685"/>
                </a:lnTo>
                <a:lnTo>
                  <a:pt x="365148" y="1418315"/>
                </a:lnTo>
                <a:lnTo>
                  <a:pt x="371221" y="1366011"/>
                </a:lnTo>
                <a:lnTo>
                  <a:pt x="376703" y="1323115"/>
                </a:lnTo>
                <a:lnTo>
                  <a:pt x="382712" y="1278929"/>
                </a:lnTo>
                <a:lnTo>
                  <a:pt x="389249" y="1233454"/>
                </a:lnTo>
                <a:lnTo>
                  <a:pt x="396314" y="1186690"/>
                </a:lnTo>
                <a:lnTo>
                  <a:pt x="403907" y="1138634"/>
                </a:lnTo>
                <a:lnTo>
                  <a:pt x="412120" y="1088763"/>
                </a:lnTo>
                <a:lnTo>
                  <a:pt x="420684" y="1038647"/>
                </a:lnTo>
                <a:lnTo>
                  <a:pt x="429868" y="986714"/>
                </a:lnTo>
                <a:lnTo>
                  <a:pt x="439584" y="933488"/>
                </a:lnTo>
                <a:lnTo>
                  <a:pt x="449834" y="878966"/>
                </a:lnTo>
                <a:lnTo>
                  <a:pt x="461456" y="819211"/>
                </a:lnTo>
                <a:lnTo>
                  <a:pt x="472956" y="762456"/>
                </a:lnTo>
                <a:lnTo>
                  <a:pt x="484330" y="708702"/>
                </a:lnTo>
                <a:lnTo>
                  <a:pt x="495580" y="657949"/>
                </a:lnTo>
                <a:lnTo>
                  <a:pt x="506703" y="610197"/>
                </a:lnTo>
                <a:lnTo>
                  <a:pt x="517699" y="565446"/>
                </a:lnTo>
                <a:lnTo>
                  <a:pt x="528565" y="523696"/>
                </a:lnTo>
                <a:lnTo>
                  <a:pt x="539303" y="484947"/>
                </a:lnTo>
                <a:lnTo>
                  <a:pt x="568671" y="391055"/>
                </a:lnTo>
                <a:lnTo>
                  <a:pt x="587012" y="340056"/>
                </a:lnTo>
                <a:lnTo>
                  <a:pt x="604938" y="296183"/>
                </a:lnTo>
                <a:lnTo>
                  <a:pt x="622456" y="259418"/>
                </a:lnTo>
                <a:lnTo>
                  <a:pt x="660667" y="199790"/>
                </a:lnTo>
                <a:lnTo>
                  <a:pt x="702526" y="155698"/>
                </a:lnTo>
                <a:lnTo>
                  <a:pt x="744408" y="131530"/>
                </a:lnTo>
                <a:lnTo>
                  <a:pt x="788933" y="120048"/>
                </a:lnTo>
                <a:lnTo>
                  <a:pt x="812292" y="118617"/>
                </a:lnTo>
                <a:lnTo>
                  <a:pt x="1144082" y="118617"/>
                </a:lnTo>
                <a:lnTo>
                  <a:pt x="1118500" y="97537"/>
                </a:lnTo>
                <a:lnTo>
                  <a:pt x="1084072" y="74310"/>
                </a:lnTo>
                <a:lnTo>
                  <a:pt x="1046214" y="53393"/>
                </a:lnTo>
                <a:lnTo>
                  <a:pt x="1004951" y="34798"/>
                </a:lnTo>
                <a:lnTo>
                  <a:pt x="960685" y="19556"/>
                </a:lnTo>
                <a:lnTo>
                  <a:pt x="913812" y="8683"/>
                </a:lnTo>
                <a:lnTo>
                  <a:pt x="864344" y="2168"/>
                </a:lnTo>
                <a:lnTo>
                  <a:pt x="812292" y="0"/>
                </a:lnTo>
                <a:close/>
              </a:path>
              <a:path w="1349375" h="2155825">
                <a:moveTo>
                  <a:pt x="1144082" y="118617"/>
                </a:moveTo>
                <a:lnTo>
                  <a:pt x="812292" y="118617"/>
                </a:lnTo>
                <a:lnTo>
                  <a:pt x="851945" y="123021"/>
                </a:lnTo>
                <a:lnTo>
                  <a:pt x="887872" y="136223"/>
                </a:lnTo>
                <a:lnTo>
                  <a:pt x="920109" y="158212"/>
                </a:lnTo>
                <a:lnTo>
                  <a:pt x="948690" y="188975"/>
                </a:lnTo>
                <a:lnTo>
                  <a:pt x="972026" y="228697"/>
                </a:lnTo>
                <a:lnTo>
                  <a:pt x="988695" y="277383"/>
                </a:lnTo>
                <a:lnTo>
                  <a:pt x="998696" y="335047"/>
                </a:lnTo>
                <a:lnTo>
                  <a:pt x="1002030" y="401700"/>
                </a:lnTo>
                <a:lnTo>
                  <a:pt x="1001553" y="443016"/>
                </a:lnTo>
                <a:lnTo>
                  <a:pt x="1000126" y="486877"/>
                </a:lnTo>
                <a:lnTo>
                  <a:pt x="997747" y="533283"/>
                </a:lnTo>
                <a:lnTo>
                  <a:pt x="994418" y="582234"/>
                </a:lnTo>
                <a:lnTo>
                  <a:pt x="990139" y="633729"/>
                </a:lnTo>
                <a:lnTo>
                  <a:pt x="984912" y="687771"/>
                </a:lnTo>
                <a:lnTo>
                  <a:pt x="978737" y="744357"/>
                </a:lnTo>
                <a:lnTo>
                  <a:pt x="971615" y="803488"/>
                </a:lnTo>
                <a:lnTo>
                  <a:pt x="963546" y="865164"/>
                </a:lnTo>
                <a:lnTo>
                  <a:pt x="954532" y="929386"/>
                </a:lnTo>
                <a:lnTo>
                  <a:pt x="946523" y="983501"/>
                </a:lnTo>
                <a:lnTo>
                  <a:pt x="938308" y="1036626"/>
                </a:lnTo>
                <a:lnTo>
                  <a:pt x="929799" y="1089287"/>
                </a:lnTo>
                <a:lnTo>
                  <a:pt x="921262" y="1139909"/>
                </a:lnTo>
                <a:lnTo>
                  <a:pt x="912432" y="1190066"/>
                </a:lnTo>
                <a:lnTo>
                  <a:pt x="903398" y="1239234"/>
                </a:lnTo>
                <a:lnTo>
                  <a:pt x="894160" y="1287412"/>
                </a:lnTo>
                <a:lnTo>
                  <a:pt x="884719" y="1334600"/>
                </a:lnTo>
                <a:lnTo>
                  <a:pt x="875075" y="1380799"/>
                </a:lnTo>
                <a:lnTo>
                  <a:pt x="865229" y="1426008"/>
                </a:lnTo>
                <a:lnTo>
                  <a:pt x="855180" y="1470228"/>
                </a:lnTo>
                <a:lnTo>
                  <a:pt x="844931" y="1513458"/>
                </a:lnTo>
                <a:lnTo>
                  <a:pt x="827529" y="1583454"/>
                </a:lnTo>
                <a:lnTo>
                  <a:pt x="810917" y="1646917"/>
                </a:lnTo>
                <a:lnTo>
                  <a:pt x="795095" y="1703850"/>
                </a:lnTo>
                <a:lnTo>
                  <a:pt x="780059" y="1754251"/>
                </a:lnTo>
                <a:lnTo>
                  <a:pt x="765807" y="1798120"/>
                </a:lnTo>
                <a:lnTo>
                  <a:pt x="752338" y="1835458"/>
                </a:lnTo>
                <a:lnTo>
                  <a:pt x="717526" y="1910794"/>
                </a:lnTo>
                <a:lnTo>
                  <a:pt x="694213" y="1947989"/>
                </a:lnTo>
                <a:lnTo>
                  <a:pt x="669710" y="1977850"/>
                </a:lnTo>
                <a:lnTo>
                  <a:pt x="616751" y="2016952"/>
                </a:lnTo>
                <a:lnTo>
                  <a:pt x="556363" y="2035863"/>
                </a:lnTo>
                <a:lnTo>
                  <a:pt x="523240" y="2038222"/>
                </a:lnTo>
                <a:lnTo>
                  <a:pt x="871584" y="2038222"/>
                </a:lnTo>
                <a:lnTo>
                  <a:pt x="912786" y="2002959"/>
                </a:lnTo>
                <a:lnTo>
                  <a:pt x="947937" y="1968066"/>
                </a:lnTo>
                <a:lnTo>
                  <a:pt x="982726" y="1929257"/>
                </a:lnTo>
                <a:lnTo>
                  <a:pt x="1011977" y="1893046"/>
                </a:lnTo>
                <a:lnTo>
                  <a:pt x="1040407" y="1854298"/>
                </a:lnTo>
                <a:lnTo>
                  <a:pt x="1068070" y="1812925"/>
                </a:lnTo>
                <a:lnTo>
                  <a:pt x="1094810" y="1769182"/>
                </a:lnTo>
                <a:lnTo>
                  <a:pt x="1120787" y="1722809"/>
                </a:lnTo>
                <a:lnTo>
                  <a:pt x="1145951" y="1673891"/>
                </a:lnTo>
                <a:lnTo>
                  <a:pt x="1170305" y="1622425"/>
                </a:lnTo>
                <a:lnTo>
                  <a:pt x="1188442" y="1580792"/>
                </a:lnTo>
                <a:lnTo>
                  <a:pt x="1205686" y="1537937"/>
                </a:lnTo>
                <a:lnTo>
                  <a:pt x="1222036" y="1493858"/>
                </a:lnTo>
                <a:lnTo>
                  <a:pt x="1237492" y="1448557"/>
                </a:lnTo>
                <a:lnTo>
                  <a:pt x="1252055" y="1402032"/>
                </a:lnTo>
                <a:lnTo>
                  <a:pt x="1265724" y="1354285"/>
                </a:lnTo>
                <a:lnTo>
                  <a:pt x="1278499" y="1305315"/>
                </a:lnTo>
                <a:lnTo>
                  <a:pt x="1290381" y="1255122"/>
                </a:lnTo>
                <a:lnTo>
                  <a:pt x="1301369" y="1203705"/>
                </a:lnTo>
                <a:lnTo>
                  <a:pt x="1311326" y="1151932"/>
                </a:lnTo>
                <a:lnTo>
                  <a:pt x="1320116" y="1100749"/>
                </a:lnTo>
                <a:lnTo>
                  <a:pt x="1327737" y="1050158"/>
                </a:lnTo>
                <a:lnTo>
                  <a:pt x="1334189" y="1000156"/>
                </a:lnTo>
                <a:lnTo>
                  <a:pt x="1339470" y="950742"/>
                </a:lnTo>
                <a:lnTo>
                  <a:pt x="1343580" y="901916"/>
                </a:lnTo>
                <a:lnTo>
                  <a:pt x="1346516" y="853676"/>
                </a:lnTo>
                <a:lnTo>
                  <a:pt x="1348279" y="806022"/>
                </a:lnTo>
                <a:lnTo>
                  <a:pt x="1348867" y="758951"/>
                </a:lnTo>
                <a:lnTo>
                  <a:pt x="1348062" y="706025"/>
                </a:lnTo>
                <a:lnTo>
                  <a:pt x="1345649" y="654943"/>
                </a:lnTo>
                <a:lnTo>
                  <a:pt x="1341627" y="605710"/>
                </a:lnTo>
                <a:lnTo>
                  <a:pt x="1335997" y="558329"/>
                </a:lnTo>
                <a:lnTo>
                  <a:pt x="1328758" y="512804"/>
                </a:lnTo>
                <a:lnTo>
                  <a:pt x="1319911" y="469138"/>
                </a:lnTo>
                <a:lnTo>
                  <a:pt x="1304720" y="407914"/>
                </a:lnTo>
                <a:lnTo>
                  <a:pt x="1287922" y="352440"/>
                </a:lnTo>
                <a:lnTo>
                  <a:pt x="1269529" y="302706"/>
                </a:lnTo>
                <a:lnTo>
                  <a:pt x="1249553" y="258699"/>
                </a:lnTo>
                <a:lnTo>
                  <a:pt x="1227718" y="219360"/>
                </a:lnTo>
                <a:lnTo>
                  <a:pt x="1203753" y="183642"/>
                </a:lnTo>
                <a:lnTo>
                  <a:pt x="1177669" y="151542"/>
                </a:lnTo>
                <a:lnTo>
                  <a:pt x="1149426" y="123021"/>
                </a:lnTo>
                <a:lnTo>
                  <a:pt x="1144082" y="118617"/>
                </a:lnTo>
                <a:close/>
              </a:path>
            </a:pathLst>
          </a:custGeom>
          <a:solidFill>
            <a:srgbClr val="92D050"/>
          </a:solidFill>
        </p:spPr>
        <p:txBody>
          <a:bodyPr wrap="square" lIns="0" tIns="0" rIns="0" bIns="0" rtlCol="0"/>
          <a:lstStyle/>
          <a:p>
            <a:endParaRPr/>
          </a:p>
        </p:txBody>
      </p:sp>
      <p:sp>
        <p:nvSpPr>
          <p:cNvPr id="8" name="object 4">
            <a:extLst>
              <a:ext uri="{FF2B5EF4-FFF2-40B4-BE49-F238E27FC236}">
                <a16:creationId xmlns:a16="http://schemas.microsoft.com/office/drawing/2014/main" id="{465EC6DC-A48E-4B42-BA0B-F5F70A5ABCD9}"/>
              </a:ext>
            </a:extLst>
          </p:cNvPr>
          <p:cNvSpPr txBox="1">
            <a:spLocks/>
          </p:cNvSpPr>
          <p:nvPr/>
        </p:nvSpPr>
        <p:spPr>
          <a:xfrm>
            <a:off x="304800" y="458826"/>
            <a:ext cx="8153400" cy="1010533"/>
          </a:xfrm>
          <a:prstGeom prst="rect">
            <a:avLst/>
          </a:prstGeom>
        </p:spPr>
        <p:txBody>
          <a:bodyPr vert="horz" wrap="square" lIns="0" tIns="12700" rIns="0" bIns="0" rtlCol="0">
            <a:spAutoFit/>
          </a:bodyPr>
          <a:lstStyle>
            <a:lvl1pPr>
              <a:defRPr sz="6000" b="0" i="0">
                <a:solidFill>
                  <a:srgbClr val="565655"/>
                </a:solidFill>
                <a:latin typeface="Arial MT"/>
                <a:ea typeface="+mj-ea"/>
                <a:cs typeface="Arial MT"/>
              </a:defRPr>
            </a:lvl1pPr>
          </a:lstStyle>
          <a:p>
            <a:pPr marL="12700">
              <a:spcBef>
                <a:spcPts val="100"/>
              </a:spcBef>
            </a:pPr>
            <a:r>
              <a:rPr lang="tr-TR" sz="3200" kern="0" dirty="0">
                <a:latin typeface="Palatino Linotype"/>
                <a:cs typeface="Palatino Linotype"/>
              </a:rPr>
              <a:t>Sonuçlar- 3 </a:t>
            </a:r>
          </a:p>
          <a:p>
            <a:pPr marL="12700">
              <a:spcBef>
                <a:spcPts val="100"/>
              </a:spcBef>
            </a:pPr>
            <a:r>
              <a:rPr lang="tr-TR" sz="3200" kern="0" dirty="0">
                <a:latin typeface="Palatino Linotype"/>
                <a:cs typeface="Palatino Linotype"/>
              </a:rPr>
              <a:t>Komplikasyon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0" y="2778251"/>
              <a:ext cx="9143999" cy="1943100"/>
            </a:xfrm>
            <a:prstGeom prst="rect">
              <a:avLst/>
            </a:prstGeom>
          </p:spPr>
        </p:pic>
        <p:pic>
          <p:nvPicPr>
            <p:cNvPr id="5" name="object 5"/>
            <p:cNvPicPr/>
            <p:nvPr/>
          </p:nvPicPr>
          <p:blipFill>
            <a:blip r:embed="rId4" cstate="print"/>
            <a:stretch>
              <a:fillRect/>
            </a:stretch>
          </p:blipFill>
          <p:spPr>
            <a:xfrm>
              <a:off x="0" y="2869692"/>
              <a:ext cx="9144000" cy="1693163"/>
            </a:xfrm>
            <a:prstGeom prst="rect">
              <a:avLst/>
            </a:prstGeom>
          </p:spPr>
        </p:pic>
        <p:pic>
          <p:nvPicPr>
            <p:cNvPr id="6" name="object 6"/>
            <p:cNvPicPr/>
            <p:nvPr/>
          </p:nvPicPr>
          <p:blipFill>
            <a:blip r:embed="rId5" cstate="print"/>
            <a:stretch>
              <a:fillRect/>
            </a:stretch>
          </p:blipFill>
          <p:spPr>
            <a:xfrm>
              <a:off x="0" y="2564892"/>
              <a:ext cx="2273808" cy="2092451"/>
            </a:xfrm>
            <a:prstGeom prst="rect">
              <a:avLst/>
            </a:prstGeom>
          </p:spPr>
        </p:pic>
        <p:pic>
          <p:nvPicPr>
            <p:cNvPr id="7" name="object 7"/>
            <p:cNvPicPr/>
            <p:nvPr/>
          </p:nvPicPr>
          <p:blipFill>
            <a:blip r:embed="rId6" cstate="print"/>
            <a:stretch>
              <a:fillRect/>
            </a:stretch>
          </p:blipFill>
          <p:spPr>
            <a:xfrm>
              <a:off x="7501128" y="6458710"/>
              <a:ext cx="1452372" cy="307848"/>
            </a:xfrm>
            <a:prstGeom prst="rect">
              <a:avLst/>
            </a:prstGeom>
          </p:spPr>
        </p:pic>
      </p:grpSp>
      <p:sp>
        <p:nvSpPr>
          <p:cNvPr id="8" name="object 8"/>
          <p:cNvSpPr txBox="1">
            <a:spLocks noGrp="1"/>
          </p:cNvSpPr>
          <p:nvPr>
            <p:ph type="title"/>
          </p:nvPr>
        </p:nvSpPr>
        <p:spPr>
          <a:xfrm>
            <a:off x="2762122" y="3281883"/>
            <a:ext cx="5086478" cy="936154"/>
          </a:xfrm>
          <a:prstGeom prst="rect">
            <a:avLst/>
          </a:prstGeom>
        </p:spPr>
        <p:txBody>
          <a:bodyPr vert="horz" wrap="square" lIns="0" tIns="12700" rIns="0" bIns="0" rtlCol="0">
            <a:spAutoFit/>
          </a:bodyPr>
          <a:lstStyle/>
          <a:p>
            <a:pPr marL="46990">
              <a:lnSpc>
                <a:spcPct val="100000"/>
              </a:lnSpc>
              <a:spcBef>
                <a:spcPts val="100"/>
              </a:spcBef>
            </a:pPr>
            <a:r>
              <a:rPr lang="tr-TR" dirty="0"/>
              <a:t>Teşekkürler…</a:t>
            </a:r>
            <a:endParaRPr dirty="0"/>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220"/>
              </a:lnSpc>
            </a:pPr>
            <a:r>
              <a:rPr spc="-25" dirty="0"/>
              <a:t>Taking</a:t>
            </a:r>
            <a:r>
              <a:rPr spc="15" dirty="0"/>
              <a:t> </a:t>
            </a:r>
            <a:r>
              <a:rPr spc="-10" dirty="0"/>
              <a:t>care</a:t>
            </a:r>
            <a:r>
              <a:rPr spc="-15" dirty="0"/>
              <a:t> </a:t>
            </a:r>
            <a:r>
              <a:rPr spc="-5" dirty="0"/>
              <a:t>of</a:t>
            </a:r>
            <a:r>
              <a:rPr spc="10" dirty="0"/>
              <a:t> </a:t>
            </a:r>
            <a:r>
              <a:rPr spc="-5" dirty="0"/>
              <a:t>people,</a:t>
            </a:r>
            <a:r>
              <a:rPr dirty="0"/>
              <a:t> our </a:t>
            </a:r>
            <a:r>
              <a:rPr spc="-5" dirty="0"/>
              <a:t>masterpieces</a:t>
            </a:r>
          </a:p>
        </p:txBody>
      </p:sp>
      <p:sp>
        <p:nvSpPr>
          <p:cNvPr id="10" name="Metin kutusu 9">
            <a:extLst>
              <a:ext uri="{FF2B5EF4-FFF2-40B4-BE49-F238E27FC236}">
                <a16:creationId xmlns:a16="http://schemas.microsoft.com/office/drawing/2014/main" id="{CA94032A-1336-9A48-BFDA-25973EF927F3}"/>
              </a:ext>
            </a:extLst>
          </p:cNvPr>
          <p:cNvSpPr txBox="1"/>
          <p:nvPr/>
        </p:nvSpPr>
        <p:spPr>
          <a:xfrm>
            <a:off x="2309742" y="5069534"/>
            <a:ext cx="5029200" cy="381000"/>
          </a:xfrm>
          <a:prstGeom prst="rect">
            <a:avLst/>
          </a:prstGeom>
          <a:noFill/>
        </p:spPr>
        <p:txBody>
          <a:bodyPr wrap="square" rtlCol="0">
            <a:spAutoFit/>
          </a:bodyPr>
          <a:lstStyle/>
          <a:p>
            <a:r>
              <a:rPr lang="en-US" dirty="0">
                <a:hlinkClick r:id="rId7"/>
              </a:rPr>
              <a:t>https://</a:t>
            </a:r>
            <a:r>
              <a:rPr lang="en-US" dirty="0" err="1">
                <a:hlinkClick r:id="rId7"/>
              </a:rPr>
              <a:t>www.youtube.com</a:t>
            </a:r>
            <a:r>
              <a:rPr lang="en-US" dirty="0">
                <a:hlinkClick r:id="rId7"/>
              </a:rPr>
              <a:t>/</a:t>
            </a:r>
            <a:r>
              <a:rPr lang="en-US" dirty="0" err="1">
                <a:hlinkClick r:id="rId7"/>
              </a:rPr>
              <a:t>watch?v</a:t>
            </a:r>
            <a:r>
              <a:rPr lang="en-US" dirty="0">
                <a:hlinkClick r:id="rId7"/>
              </a:rPr>
              <a:t>=F2YuU0872vE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2837</TotalTime>
  <Words>1579</Words>
  <Application>Microsoft Macintosh PowerPoint</Application>
  <PresentationFormat>Ekran Gösterisi (4:3)</PresentationFormat>
  <Paragraphs>280</Paragraphs>
  <Slides>39</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39</vt:i4>
      </vt:variant>
    </vt:vector>
  </HeadingPairs>
  <TitlesOfParts>
    <vt:vector size="48" baseType="lpstr">
      <vt:lpstr>Yu Gothic</vt:lpstr>
      <vt:lpstr>Arial</vt:lpstr>
      <vt:lpstr>Arial MT</vt:lpstr>
      <vt:lpstr>Arial Rounded MT Bold</vt:lpstr>
      <vt:lpstr>Calibri</vt:lpstr>
      <vt:lpstr>Comic Sans MS</vt:lpstr>
      <vt:lpstr>Palatino Linotype</vt:lpstr>
      <vt:lpstr>Times New Roman</vt:lpstr>
      <vt:lpstr>Office Theme</vt:lpstr>
      <vt:lpstr>PowerPoint Sunusu</vt:lpstr>
      <vt:lpstr>PowerPoint Sunusu</vt:lpstr>
      <vt:lpstr>Neden  Shelase?</vt:lpstr>
      <vt:lpstr>Vulvo-vajinal Atrofi (VVA)</vt:lpstr>
      <vt:lpstr>Vulvovajinal Atrofi</vt:lpstr>
      <vt:lpstr>Vajinal semptomlar</vt:lpstr>
      <vt:lpstr>PowerPoint Sunusu</vt:lpstr>
      <vt:lpstr>1/3 Vajinal Atrofi</vt:lpstr>
      <vt:lpstr>2/3 Cinsel Hayat</vt:lpstr>
      <vt:lpstr>3/3 İdrarla ilgili şikayetler</vt:lpstr>
      <vt:lpstr>Fraksiyonel Fototermolizis</vt:lpstr>
      <vt:lpstr>Shelase ve diğer lazerler   Vajinal tedavilerde kullanılan çoğu lazer sadece ablative etkilidir  Mukoza kollojenin uyarılması için tedavinin en azında yüzeyel dermis tabakasına etki etmesi gerekir.   CO2  lazerin cilt altı dokulara termal diffüzyonu minumumdur. Er:YAG  lazerde ise hiç yoktur.</vt:lpstr>
      <vt:lpstr>PowerPoint Sunusu</vt:lpstr>
      <vt:lpstr>PowerPoint Sunusu</vt:lpstr>
      <vt:lpstr>PowerPoint Sunusu</vt:lpstr>
      <vt:lpstr>PowerPoint Sunusu</vt:lpstr>
      <vt:lpstr>PowerPoint Sunusu</vt:lpstr>
      <vt:lpstr>2 farklı dalga boyu ile 2 farklı etki</vt:lpstr>
      <vt:lpstr>PowerPoint Sunusu</vt:lpstr>
      <vt:lpstr>Scanner functions</vt:lpstr>
      <vt:lpstr>Vajinal Kit</vt:lpstr>
      <vt:lpstr>Vulva Kit</vt:lpstr>
      <vt:lpstr>1540 nm + 10600 nm in sequential emission, with Youlaser MT  vaginal atrophy treatment really match the ideal technology  to stimulate new collagen formation, more hydration and less  post treatment bruising and risk of infections</vt:lpstr>
      <vt:lpstr>PowerPoint Sunusu</vt:lpstr>
      <vt:lpstr>Önemli aparat :Spekulum</vt:lpstr>
      <vt:lpstr>Neden Spekulum?</vt:lpstr>
      <vt:lpstr>Üretral çıkışın korunması</vt:lpstr>
      <vt:lpstr>PowerPoint Sunusu</vt:lpstr>
      <vt:lpstr>Tedavi Hazırlığı</vt:lpstr>
      <vt:lpstr>Vajinal Tedavi</vt:lpstr>
      <vt:lpstr>Tedavi Sonrası</vt:lpstr>
      <vt:lpstr>Vulvar tedavi</vt:lpstr>
      <vt:lpstr>Materyal-Metod</vt:lpstr>
      <vt:lpstr>Materials and Methods</vt:lpstr>
      <vt:lpstr>Sonuçlar-1  Cinsel Hayat</vt:lpstr>
      <vt:lpstr>PowerPoint Sunusu</vt:lpstr>
      <vt:lpstr>PowerPoint Sunusu</vt:lpstr>
      <vt:lpstr>PowerPoint Sunusu</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greylab</dc:creator>
  <cp:lastModifiedBy>Şeyma Nur Gazel</cp:lastModifiedBy>
  <cp:revision>39</cp:revision>
  <dcterms:created xsi:type="dcterms:W3CDTF">2022-09-28T12:25:11Z</dcterms:created>
  <dcterms:modified xsi:type="dcterms:W3CDTF">2022-11-17T08:44:33Z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2019-02-25T00:00:00Z</vt:filetime>
  </property>
  <property fmtid="{D5CDD505-2E9C-101B-9397-08002B2CF9AE}" pid="3" name="Creator">
    <vt:lpwstr>Microsoft® PowerPoint® per Office 365</vt:lpwstr>
  </property>
  <property fmtid="{D5CDD505-2E9C-101B-9397-08002B2CF9AE}" pid="4" name="LastSaved">
    <vt:filetime>2022-09-28T00:00:00Z</vt:filetime>
  </property>
</Properties>
</file>